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70" r:id="rId5"/>
    <p:sldId id="260" r:id="rId6"/>
    <p:sldId id="266" r:id="rId7"/>
    <p:sldId id="261" r:id="rId8"/>
    <p:sldId id="276" r:id="rId9"/>
    <p:sldId id="275" r:id="rId10"/>
    <p:sldId id="277" r:id="rId11"/>
    <p:sldId id="268" r:id="rId12"/>
    <p:sldId id="271" r:id="rId13"/>
    <p:sldId id="272" r:id="rId14"/>
    <p:sldId id="262" r:id="rId15"/>
    <p:sldId id="273" r:id="rId16"/>
    <p:sldId id="274" r:id="rId17"/>
    <p:sldId id="265" r:id="rId18"/>
    <p:sldId id="263" r:id="rId19"/>
    <p:sldId id="264" r:id="rId20"/>
    <p:sldId id="259" r:id="rId21"/>
  </p:sldIdLst>
  <p:sldSz cx="14630400" cy="8229600"/>
  <p:notesSz cx="8229600" cy="14630400"/>
  <p:embeddedFontLst>
    <p:embeddedFont>
      <p:font typeface="Overpass" panose="020B0604020202020204" charset="0"/>
      <p:regular r:id="rId23"/>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1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3395" autoAdjust="0"/>
  </p:normalViewPr>
  <p:slideViewPr>
    <p:cSldViewPr snapToGrid="0" snapToObjects="1">
      <p:cViewPr varScale="1">
        <p:scale>
          <a:sx n="49" d="100"/>
          <a:sy n="49" d="100"/>
        </p:scale>
        <p:origin x="7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7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ED6CC-10CF-87AB-E2E3-E06CA7EFAD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225C5C-4846-42B6-58D8-5AB655587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5D4663-1AA6-BF2F-E7C5-0FFB64C98C3B}"/>
              </a:ext>
            </a:extLst>
          </p:cNvPr>
          <p:cNvSpPr>
            <a:spLocks noGrp="1"/>
          </p:cNvSpPr>
          <p:nvPr>
            <p:ph type="body" idx="1"/>
          </p:nvPr>
        </p:nvSpPr>
        <p:spPr/>
        <p:txBody>
          <a:bodyPr/>
          <a:lstStyle/>
          <a:p>
            <a:r>
              <a:rPr lang="en-US" b="1" dirty="0"/>
              <a:t>1. Anisotropic 3D U-Net for Brain ROI Detection</a:t>
            </a:r>
          </a:p>
          <a:p>
            <a:r>
              <a:rPr lang="en-US" b="1" dirty="0"/>
              <a:t>What is it?</a:t>
            </a:r>
            <a:endParaRPr lang="en-US" dirty="0"/>
          </a:p>
          <a:p>
            <a:r>
              <a:rPr lang="en-US" dirty="0"/>
              <a:t>A variant of the standard U-Net architecture, designed for 3D medical images.</a:t>
            </a:r>
          </a:p>
          <a:p>
            <a:r>
              <a:rPr lang="en-US" dirty="0"/>
              <a:t>“Anisotropic” means it uses different resolutions or kernel sizes in different spatial directions, which is ideal for MRI scans that may have higher in-plane resolution but thicker slices.</a:t>
            </a:r>
          </a:p>
          <a:p>
            <a:r>
              <a:rPr lang="en-US" b="1" dirty="0"/>
              <a:t>How does it work?</a:t>
            </a:r>
            <a:endParaRPr lang="en-US" dirty="0"/>
          </a:p>
          <a:p>
            <a:r>
              <a:rPr lang="en-US" dirty="0"/>
              <a:t>The network receives a </a:t>
            </a:r>
            <a:r>
              <a:rPr lang="en-US" dirty="0" err="1"/>
              <a:t>downsampled</a:t>
            </a:r>
            <a:r>
              <a:rPr lang="en-US" dirty="0"/>
              <a:t> version of the full MRI scan as input.</a:t>
            </a:r>
          </a:p>
          <a:p>
            <a:r>
              <a:rPr lang="en-US" dirty="0"/>
              <a:t>It outputs a probability map highlighting the location of the fetal brain within the larger abdominal scan.</a:t>
            </a:r>
          </a:p>
          <a:p>
            <a:r>
              <a:rPr lang="en-US" dirty="0"/>
              <a:t>From this, a tight 3D bounding box (“region of interest,” ROI) is extracted to focus all subsequent processing on the brain only.</a:t>
            </a:r>
          </a:p>
          <a:p>
            <a:r>
              <a:rPr lang="en-US" b="1" dirty="0"/>
              <a:t>Why is it used here?</a:t>
            </a:r>
            <a:endParaRPr lang="en-US" dirty="0"/>
          </a:p>
          <a:p>
            <a:r>
              <a:rPr lang="en-US" dirty="0"/>
              <a:t>It quickly and accurately identifies the brain region with minimal training data (100% detection rate with just a handful of annotated volumes).</a:t>
            </a:r>
          </a:p>
          <a:p>
            <a:r>
              <a:rPr lang="en-US" dirty="0"/>
              <a:t>Reduces the amount of data to process, and helps downstream models focus only on the relevant anatomy.</a:t>
            </a:r>
          </a:p>
          <a:p>
            <a:r>
              <a:rPr lang="en-US" b="1" dirty="0"/>
              <a:t>2. Reference Slice Selection: CNN Classifier (ResNet50 Variant)</a:t>
            </a:r>
          </a:p>
          <a:p>
            <a:r>
              <a:rPr lang="en-US" b="1" dirty="0"/>
              <a:t>What is it?</a:t>
            </a:r>
            <a:endParaRPr lang="en-US" dirty="0"/>
          </a:p>
          <a:p>
            <a:r>
              <a:rPr lang="en-US" dirty="0"/>
              <a:t>A Convolutional Neural Network classifier, based on the ResNet50 architecture (a deep residual network widely used in image recognition).</a:t>
            </a:r>
          </a:p>
          <a:p>
            <a:r>
              <a:rPr lang="en-US" dirty="0"/>
              <a:t>Pre-trained on ImageNet for robust feature extraction, then fine-tuned for the specific task of selecting key MRI slices.</a:t>
            </a:r>
          </a:p>
          <a:p>
            <a:r>
              <a:rPr lang="en-US" b="1" dirty="0"/>
              <a:t>How does it work?</a:t>
            </a:r>
            <a:endParaRPr lang="en-US" dirty="0"/>
          </a:p>
          <a:p>
            <a:r>
              <a:rPr lang="en-US" dirty="0"/>
              <a:t>For each MRI scan, the model predicts the probability of each slice being the “reference slice” required for measurement (CBD/BBD or TCD).</a:t>
            </a:r>
          </a:p>
          <a:p>
            <a:r>
              <a:rPr lang="en-US" dirty="0"/>
              <a:t>It is trained as a binary classifier—each slice is labeled as reference or not.</a:t>
            </a:r>
          </a:p>
          <a:p>
            <a:r>
              <a:rPr lang="en-US" dirty="0"/>
              <a:t>Data augmentations (cropping, rotation, flips) are used during training for better generalization.</a:t>
            </a:r>
          </a:p>
          <a:p>
            <a:r>
              <a:rPr lang="en-US" b="1" dirty="0"/>
              <a:t>Why is it used here?</a:t>
            </a:r>
            <a:endParaRPr lang="en-US" dirty="0"/>
          </a:p>
          <a:p>
            <a:r>
              <a:rPr lang="en-US" dirty="0"/>
              <a:t>Automates what radiologists do: selecting the optimal anatomical plane for accurate measurement.</a:t>
            </a:r>
          </a:p>
          <a:p>
            <a:r>
              <a:rPr lang="en-US" dirty="0"/>
              <a:t>Consistently chooses the correct slice (mean error less than one slice) even across varying brain orientations and scan protocols.</a:t>
            </a:r>
          </a:p>
          <a:p>
            <a:r>
              <a:rPr lang="en-US" b="1" dirty="0"/>
              <a:t>3. Brain Structure Segmentation: 2D U-Net with ResNet34 Encoder</a:t>
            </a:r>
          </a:p>
          <a:p>
            <a:r>
              <a:rPr lang="en-US" b="1" dirty="0"/>
              <a:t>What is it?</a:t>
            </a:r>
            <a:endParaRPr lang="en-US" dirty="0"/>
          </a:p>
          <a:p>
            <a:r>
              <a:rPr lang="en-US" dirty="0"/>
              <a:t>A classic U-Net architecture for 2D image segmentation, with the encoder (</a:t>
            </a:r>
            <a:r>
              <a:rPr lang="en-US" dirty="0" err="1"/>
              <a:t>downsampling</a:t>
            </a:r>
            <a:r>
              <a:rPr lang="en-US" dirty="0"/>
              <a:t> path) replaced by ResNet34 for enhanced feature extraction.</a:t>
            </a:r>
          </a:p>
          <a:p>
            <a:r>
              <a:rPr lang="en-US" dirty="0"/>
              <a:t>The encoder is pre-trained on ImageNet, which helps the network generalize better from limited medical data.</a:t>
            </a:r>
          </a:p>
          <a:p>
            <a:r>
              <a:rPr lang="en-US" b="1" dirty="0"/>
              <a:t>How does it work?</a:t>
            </a:r>
            <a:endParaRPr lang="en-US" dirty="0"/>
          </a:p>
          <a:p>
            <a:r>
              <a:rPr lang="en-US" dirty="0"/>
              <a:t>Operates on the selected reference slices, segmenting each into regions: left hemisphere, right hemisphere, cerebellum, and background.</a:t>
            </a:r>
          </a:p>
          <a:p>
            <a:r>
              <a:rPr lang="en-US" dirty="0"/>
              <a:t>Outputs pixel-wise labels for each anatomical structure, enabling precise localization for subsequent measurements.</a:t>
            </a:r>
          </a:p>
          <a:p>
            <a:r>
              <a:rPr lang="en-US" b="1" dirty="0"/>
              <a:t>Why is it used here?</a:t>
            </a:r>
            <a:endParaRPr lang="en-US" dirty="0"/>
          </a:p>
          <a:p>
            <a:r>
              <a:rPr lang="en-US" dirty="0"/>
              <a:t>U-Net is a gold standard for medical image segmentation, especially when annotated data is limited.</a:t>
            </a:r>
          </a:p>
          <a:p>
            <a:r>
              <a:rPr lang="en-US" dirty="0"/>
              <a:t>Adding a ResNet34 encoder improves learning of complex features.</a:t>
            </a:r>
          </a:p>
          <a:p>
            <a:r>
              <a:rPr lang="en-US" dirty="0"/>
              <a:t>Dice scores above 0.94 for hemispheres demonstrate near-expert-level segmentation quality, supporting reliable measurement extraction.</a:t>
            </a:r>
          </a:p>
          <a:p>
            <a:r>
              <a:rPr lang="en-US" b="1" dirty="0"/>
              <a:t>General Notes (For All Stages)</a:t>
            </a:r>
          </a:p>
          <a:p>
            <a:r>
              <a:rPr lang="en-US" dirty="0"/>
              <a:t>All models use </a:t>
            </a:r>
            <a:r>
              <a:rPr lang="en-US" i="1" dirty="0"/>
              <a:t>transfer learning</a:t>
            </a:r>
            <a:r>
              <a:rPr lang="en-US" dirty="0"/>
              <a:t> from large public datasets (like ImageNet) to compensate for the relatively small size of annotated fetal MRI datasets.</a:t>
            </a:r>
          </a:p>
          <a:p>
            <a:r>
              <a:rPr lang="en-US" dirty="0"/>
              <a:t>Post-processing and reliability checks are integrated into the pipeline to ensure only trustworthy results are provided to clinicians.</a:t>
            </a:r>
          </a:p>
          <a:p>
            <a:r>
              <a:rPr lang="en-US" dirty="0"/>
              <a:t>This approach (using pre-trained, state-of-the-art networks with data augmentation and validation) follows current best practices in medical imaging AI.</a:t>
            </a:r>
          </a:p>
        </p:txBody>
      </p:sp>
      <p:sp>
        <p:nvSpPr>
          <p:cNvPr id="4" name="Slide Number Placeholder 3">
            <a:extLst>
              <a:ext uri="{FF2B5EF4-FFF2-40B4-BE49-F238E27FC236}">
                <a16:creationId xmlns:a16="http://schemas.microsoft.com/office/drawing/2014/main" id="{A7D99237-A271-09CD-639F-33A45E647141}"/>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65492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IL" dirty="0"/>
              <a:t>This is more robust due to clustering. Our pipeline depends on segmentaion quality.</a:t>
            </a:r>
          </a:p>
          <a:p>
            <a:endParaRPr lang="en-IL" dirty="0"/>
          </a:p>
        </p:txBody>
      </p:sp>
    </p:spTree>
    <p:extLst>
      <p:ext uri="{BB962C8B-B14F-4D97-AF65-F5344CB8AC3E}">
        <p14:creationId xmlns:p14="http://schemas.microsoft.com/office/powerpoint/2010/main" val="3918905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3DE0-EFA7-C32B-8E9A-399B87C22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593EF-8027-FE6F-150C-9B253B286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1DAF6-772F-72F6-9BB1-C48BCDF58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E20208-6937-CB23-EDE2-658BC2B81324}"/>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07015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7C7BB-3D66-87E6-37AE-E4BCBAB622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BB7FF-B533-8332-4484-B33E13311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E1254-33A7-A013-9C2A-2169F984A5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E16A8E-DC55-A11D-E216-BA57CAAA4CDC}"/>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81031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lnSpc>
                <a:spcPts val="2200"/>
              </a:lnSpc>
              <a:buSzPct val="100000"/>
              <a:buFont typeface="+mj-lt"/>
              <a:buAutoNum type="arabicPeriod"/>
            </a:pPr>
            <a:r>
              <a:rPr lang="en-US" sz="1200" dirty="0">
                <a:solidFill>
                  <a:srgbClr val="E5E0DF"/>
                </a:solidFill>
                <a:latin typeface="Overpass" pitchFamily="34" charset="0"/>
                <a:ea typeface="Overpass" pitchFamily="34" charset="-122"/>
                <a:cs typeface="Overpass" pitchFamily="34" charset="-120"/>
              </a:rPr>
              <a:t>Blue Box - ROI (Region Of Interest)</a:t>
            </a:r>
          </a:p>
          <a:p>
            <a:pPr marL="342900" indent="-342900">
              <a:lnSpc>
                <a:spcPts val="2200"/>
              </a:lnSpc>
              <a:buSzPct val="100000"/>
              <a:buFont typeface="+mj-lt"/>
              <a:buAutoNum type="arabicPeriod"/>
            </a:pPr>
            <a:r>
              <a:rPr lang="en-US" sz="1200" dirty="0">
                <a:solidFill>
                  <a:srgbClr val="E5E0DF"/>
                </a:solidFill>
                <a:latin typeface="Overpass" pitchFamily="34" charset="0"/>
                <a:ea typeface="Overpass" pitchFamily="34" charset="-122"/>
                <a:cs typeface="Overpass" pitchFamily="34" charset="-120"/>
              </a:rPr>
              <a:t>Slice selection</a:t>
            </a:r>
          </a:p>
          <a:p>
            <a:pPr marL="342900" indent="-342900">
              <a:lnSpc>
                <a:spcPts val="2200"/>
              </a:lnSpc>
              <a:buSzPct val="100000"/>
              <a:buFont typeface="+mj-lt"/>
              <a:buAutoNum type="arabicPeriod"/>
            </a:pPr>
            <a:r>
              <a:rPr lang="en-US" sz="1200" dirty="0">
                <a:solidFill>
                  <a:srgbClr val="E5E0DF"/>
                </a:solidFill>
                <a:latin typeface="Overpass" pitchFamily="34" charset="0"/>
                <a:ea typeface="Overpass" pitchFamily="34" charset="-122"/>
                <a:cs typeface="Overpass" pitchFamily="34" charset="-120"/>
              </a:rPr>
              <a:t>Segmentation: cerebellum (green), left (blue) and right (red) hemispheres</a:t>
            </a:r>
          </a:p>
          <a:p>
            <a:pPr marL="342900" indent="-342900">
              <a:lnSpc>
                <a:spcPts val="2200"/>
              </a:lnSpc>
              <a:buSzPct val="100000"/>
              <a:buFont typeface="+mj-lt"/>
              <a:buAutoNum type="arabicPeriod"/>
            </a:pPr>
            <a:r>
              <a:rPr lang="en-US" sz="1200" dirty="0">
                <a:solidFill>
                  <a:srgbClr val="E5E0DF"/>
                </a:solidFill>
                <a:latin typeface="Overpass" pitchFamily="34" charset="0"/>
                <a:ea typeface="Overpass" pitchFamily="34" charset="-122"/>
                <a:cs typeface="Overpass" pitchFamily="34" charset="-120"/>
              </a:rPr>
              <a:t>MSL (yellow line) and brain orientation (separated by light blue line) computation</a:t>
            </a:r>
          </a:p>
          <a:p>
            <a:pPr marL="342900" indent="-342900">
              <a:lnSpc>
                <a:spcPts val="2200"/>
              </a:lnSpc>
              <a:buSzPct val="100000"/>
              <a:buFont typeface="+mj-lt"/>
              <a:buAutoNum type="arabicPeriod"/>
            </a:pPr>
            <a:r>
              <a:rPr lang="en-US" sz="1200" dirty="0">
                <a:solidFill>
                  <a:srgbClr val="E5E0DF"/>
                </a:solidFill>
                <a:latin typeface="Overpass" pitchFamily="34" charset="0"/>
                <a:ea typeface="Overpass" pitchFamily="34" charset="-122"/>
                <a:cs typeface="Overpass" pitchFamily="34" charset="-120"/>
              </a:rPr>
              <a:t>CBD (cerebral biparietal diameter), BBD (bone biparietal diameter), </a:t>
            </a:r>
            <a:br>
              <a:rPr lang="en-US" sz="1200" dirty="0">
                <a:solidFill>
                  <a:srgbClr val="E5E0DF"/>
                </a:solidFill>
                <a:latin typeface="Overpass" pitchFamily="34" charset="0"/>
                <a:ea typeface="Overpass" pitchFamily="34" charset="-122"/>
                <a:cs typeface="Overpass" pitchFamily="34" charset="-120"/>
              </a:rPr>
            </a:br>
            <a:r>
              <a:rPr lang="en-US" sz="1200" dirty="0">
                <a:solidFill>
                  <a:srgbClr val="E5E0DF"/>
                </a:solidFill>
                <a:latin typeface="Overpass" pitchFamily="34" charset="0"/>
                <a:ea typeface="Overpass" pitchFamily="34" charset="-122"/>
                <a:cs typeface="Overpass" pitchFamily="34" charset="-120"/>
              </a:rPr>
              <a:t>and TCD (trans-cerebellar diameter) measurements</a:t>
            </a:r>
            <a:endParaRPr lang="en-US" sz="1200" dirty="0"/>
          </a:p>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ED62-9793-AB39-8B73-125AE63B22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860C3-B9CB-F391-4B5F-B64D78D878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03D6D8-1B4E-100B-2C7F-95EDF2AE86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6A396D-D625-ED75-9097-6B1D5AB708B4}"/>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0279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Anisotropic 3D U-Net for Brain ROI Detection</a:t>
            </a:r>
          </a:p>
          <a:p>
            <a:r>
              <a:rPr lang="en-US" b="1" dirty="0"/>
              <a:t>What is it?</a:t>
            </a:r>
            <a:endParaRPr lang="en-US" dirty="0"/>
          </a:p>
          <a:p>
            <a:r>
              <a:rPr lang="en-US" dirty="0"/>
              <a:t>A variant of the standard U-Net architecture, designed for 3D medical images.</a:t>
            </a:r>
          </a:p>
          <a:p>
            <a:r>
              <a:rPr lang="en-US" dirty="0"/>
              <a:t>“Anisotropic” means it uses different resolutions or kernel sizes in different spatial directions, which is ideal for MRI scans that may have higher in-plane resolution but thicker slices.</a:t>
            </a:r>
          </a:p>
          <a:p>
            <a:r>
              <a:rPr lang="en-US" b="1" dirty="0"/>
              <a:t>How does it work?</a:t>
            </a:r>
            <a:endParaRPr lang="en-US" dirty="0"/>
          </a:p>
          <a:p>
            <a:r>
              <a:rPr lang="en-US" dirty="0"/>
              <a:t>The network receives a </a:t>
            </a:r>
            <a:r>
              <a:rPr lang="en-US" dirty="0" err="1"/>
              <a:t>downsampled</a:t>
            </a:r>
            <a:r>
              <a:rPr lang="en-US" dirty="0"/>
              <a:t> version of the full MRI scan as input.</a:t>
            </a:r>
          </a:p>
          <a:p>
            <a:r>
              <a:rPr lang="en-US" dirty="0"/>
              <a:t>It outputs a probability map highlighting the location of the fetal brain within the larger abdominal scan.</a:t>
            </a:r>
          </a:p>
          <a:p>
            <a:r>
              <a:rPr lang="en-US" dirty="0"/>
              <a:t>From this, a tight 3D bounding box (“region of interest,” ROI) is extracted to focus all subsequent processing on the brain only.</a:t>
            </a:r>
          </a:p>
          <a:p>
            <a:r>
              <a:rPr lang="en-US" b="1" dirty="0"/>
              <a:t>Why is it used here?</a:t>
            </a:r>
            <a:endParaRPr lang="en-US" dirty="0"/>
          </a:p>
          <a:p>
            <a:r>
              <a:rPr lang="en-US" dirty="0"/>
              <a:t>It quickly and accurately identifies the brain region with minimal training data (100% detection rate with just a handful of annotated volumes).</a:t>
            </a:r>
          </a:p>
          <a:p>
            <a:r>
              <a:rPr lang="en-US" dirty="0"/>
              <a:t>Reduces the amount of data to process, and helps downstream models focus only on the relevant anatomy.</a:t>
            </a:r>
          </a:p>
          <a:p>
            <a:r>
              <a:rPr lang="en-US" b="1" dirty="0"/>
              <a:t>2. Reference Slice Selection: CNN Classifier (ResNet50 Variant)</a:t>
            </a:r>
          </a:p>
          <a:p>
            <a:r>
              <a:rPr lang="en-US" b="1" dirty="0"/>
              <a:t>What is it?</a:t>
            </a:r>
            <a:endParaRPr lang="en-US" dirty="0"/>
          </a:p>
          <a:p>
            <a:r>
              <a:rPr lang="en-US" dirty="0"/>
              <a:t>A Convolutional Neural Network classifier, based on the ResNet50 architecture (a deep residual network widely used in image recognition).</a:t>
            </a:r>
          </a:p>
          <a:p>
            <a:r>
              <a:rPr lang="en-US" dirty="0"/>
              <a:t>Pre-trained on ImageNet for robust feature extraction, then fine-tuned for the specific task of selecting key MRI slices.</a:t>
            </a:r>
          </a:p>
          <a:p>
            <a:r>
              <a:rPr lang="en-US" b="1" dirty="0"/>
              <a:t>How does it work?</a:t>
            </a:r>
            <a:endParaRPr lang="en-US" dirty="0"/>
          </a:p>
          <a:p>
            <a:r>
              <a:rPr lang="en-US" dirty="0"/>
              <a:t>For each MRI scan, the model predicts the probability of each slice being the “reference slice” required for measurement (CBD/BBD or TCD).</a:t>
            </a:r>
          </a:p>
          <a:p>
            <a:r>
              <a:rPr lang="en-US" dirty="0"/>
              <a:t>It is trained as a binary classifier—each slice is labeled as reference or not.</a:t>
            </a:r>
          </a:p>
          <a:p>
            <a:r>
              <a:rPr lang="en-US" dirty="0"/>
              <a:t>Data augmentations (cropping, rotation, flips) are used during training for better generalization.</a:t>
            </a:r>
          </a:p>
          <a:p>
            <a:r>
              <a:rPr lang="en-US" b="1" dirty="0"/>
              <a:t>Why is it used here?</a:t>
            </a:r>
            <a:endParaRPr lang="en-US" dirty="0"/>
          </a:p>
          <a:p>
            <a:r>
              <a:rPr lang="en-US" dirty="0"/>
              <a:t>Automates what radiologists do: selecting the optimal anatomical plane for accurate measurement.</a:t>
            </a:r>
          </a:p>
          <a:p>
            <a:r>
              <a:rPr lang="en-US" dirty="0"/>
              <a:t>Consistently chooses the correct slice (mean error less than one slice) even across varying brain orientations and scan protocols.</a:t>
            </a:r>
          </a:p>
          <a:p>
            <a:r>
              <a:rPr lang="en-US" b="1" dirty="0"/>
              <a:t>3. Brain Structure Segmentation: 2D U-Net with ResNet34 Encoder</a:t>
            </a:r>
          </a:p>
          <a:p>
            <a:r>
              <a:rPr lang="en-US" b="1" dirty="0"/>
              <a:t>What is it?</a:t>
            </a:r>
            <a:endParaRPr lang="en-US" dirty="0"/>
          </a:p>
          <a:p>
            <a:r>
              <a:rPr lang="en-US" dirty="0"/>
              <a:t>A classic U-Net architecture for 2D image segmentation, with the encoder (</a:t>
            </a:r>
            <a:r>
              <a:rPr lang="en-US" dirty="0" err="1"/>
              <a:t>downsampling</a:t>
            </a:r>
            <a:r>
              <a:rPr lang="en-US" dirty="0"/>
              <a:t> path) replaced by ResNet34 for enhanced feature extraction.</a:t>
            </a:r>
          </a:p>
          <a:p>
            <a:r>
              <a:rPr lang="en-US" dirty="0"/>
              <a:t>The encoder is pre-trained on ImageNet, which helps the network generalize better from limited medical data.</a:t>
            </a:r>
          </a:p>
          <a:p>
            <a:r>
              <a:rPr lang="en-US" b="1" dirty="0"/>
              <a:t>How does it work?</a:t>
            </a:r>
            <a:endParaRPr lang="en-US" dirty="0"/>
          </a:p>
          <a:p>
            <a:r>
              <a:rPr lang="en-US" dirty="0"/>
              <a:t>Operates on the selected reference slices, segmenting each into regions: left hemisphere, right hemisphere, cerebellum, and background.</a:t>
            </a:r>
          </a:p>
          <a:p>
            <a:r>
              <a:rPr lang="en-US" dirty="0"/>
              <a:t>Outputs pixel-wise labels for each anatomical structure, enabling precise localization for subsequent measurements.</a:t>
            </a:r>
          </a:p>
          <a:p>
            <a:r>
              <a:rPr lang="en-US" b="1" dirty="0"/>
              <a:t>Why is it used here?</a:t>
            </a:r>
            <a:endParaRPr lang="en-US" dirty="0"/>
          </a:p>
          <a:p>
            <a:r>
              <a:rPr lang="en-US" dirty="0"/>
              <a:t>U-Net is a gold standard for medical image segmentation, especially when annotated data is limited.</a:t>
            </a:r>
          </a:p>
          <a:p>
            <a:r>
              <a:rPr lang="en-US" dirty="0"/>
              <a:t>Adding a ResNet34 encoder improves learning of complex features.</a:t>
            </a:r>
          </a:p>
          <a:p>
            <a:r>
              <a:rPr lang="en-US" dirty="0"/>
              <a:t>Dice scores above 0.94 for hemispheres demonstrate near-expert-level segmentation quality, supporting reliable measurement extraction.</a:t>
            </a:r>
          </a:p>
          <a:p>
            <a:r>
              <a:rPr lang="en-US" b="1" dirty="0"/>
              <a:t>General Notes (For All Stages)</a:t>
            </a:r>
          </a:p>
          <a:p>
            <a:r>
              <a:rPr lang="en-US" dirty="0"/>
              <a:t>All models use </a:t>
            </a:r>
            <a:r>
              <a:rPr lang="en-US" i="1" dirty="0"/>
              <a:t>transfer learning</a:t>
            </a:r>
            <a:r>
              <a:rPr lang="en-US" dirty="0"/>
              <a:t> from large public datasets (like ImageNet) to compensate for the relatively small size of annotated fetal MRI datasets.</a:t>
            </a:r>
          </a:p>
          <a:p>
            <a:r>
              <a:rPr lang="en-US" dirty="0"/>
              <a:t>Post-processing and reliability checks are integrated into the pipeline to ensure only trustworthy results are provided to clinicians.</a:t>
            </a:r>
          </a:p>
          <a:p>
            <a:r>
              <a:rPr lang="en-US" dirty="0"/>
              <a:t>This approach (using pre-trained, state-of-the-art networks with data augmentation and validation) follows current best practices in medical imaging AI.</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C5204-22B8-976A-1DCC-88D700B0A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E1669-4D2C-3E9E-2576-9BC21D50F5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BD5F1-E07E-0151-9F36-5D1ABEE68500}"/>
              </a:ext>
            </a:extLst>
          </p:cNvPr>
          <p:cNvSpPr>
            <a:spLocks noGrp="1"/>
          </p:cNvSpPr>
          <p:nvPr>
            <p:ph type="body" idx="1"/>
          </p:nvPr>
        </p:nvSpPr>
        <p:spPr/>
        <p:txBody>
          <a:bodyPr/>
          <a:lstStyle/>
          <a:p>
            <a:r>
              <a:rPr lang="en-US" b="1" dirty="0"/>
              <a:t>1. Anisotropic 3D U-Net for Brain ROI Detection</a:t>
            </a:r>
          </a:p>
          <a:p>
            <a:r>
              <a:rPr lang="en-US" b="1" dirty="0"/>
              <a:t>What is it?</a:t>
            </a:r>
            <a:endParaRPr lang="en-US" dirty="0"/>
          </a:p>
          <a:p>
            <a:r>
              <a:rPr lang="en-US" dirty="0"/>
              <a:t>A variant of the standard U-Net architecture, designed for 3D medical images.</a:t>
            </a:r>
          </a:p>
          <a:p>
            <a:r>
              <a:rPr lang="en-US" dirty="0"/>
              <a:t>“Anisotropic” means it uses different resolutions or kernel sizes in different spatial directions, which is ideal for MRI scans that may have higher in-plane resolution but thicker slices.</a:t>
            </a:r>
          </a:p>
          <a:p>
            <a:r>
              <a:rPr lang="en-US" b="1" dirty="0"/>
              <a:t>How does it work?</a:t>
            </a:r>
            <a:endParaRPr lang="en-US" dirty="0"/>
          </a:p>
          <a:p>
            <a:r>
              <a:rPr lang="en-US" dirty="0"/>
              <a:t>The network receives a </a:t>
            </a:r>
            <a:r>
              <a:rPr lang="en-US" dirty="0" err="1"/>
              <a:t>downsampled</a:t>
            </a:r>
            <a:r>
              <a:rPr lang="en-US" dirty="0"/>
              <a:t> version of the full MRI scan as input.</a:t>
            </a:r>
          </a:p>
          <a:p>
            <a:r>
              <a:rPr lang="en-US" dirty="0"/>
              <a:t>It outputs a probability map highlighting the location of the fetal brain within the larger abdominal scan.</a:t>
            </a:r>
          </a:p>
          <a:p>
            <a:r>
              <a:rPr lang="en-US" dirty="0"/>
              <a:t>From this, a tight 3D bounding box (“region of interest,” ROI) is extracted to focus all subsequent processing on the brain only.</a:t>
            </a:r>
          </a:p>
          <a:p>
            <a:r>
              <a:rPr lang="en-US" b="1" dirty="0"/>
              <a:t>Why is it used here?</a:t>
            </a:r>
            <a:endParaRPr lang="en-US" dirty="0"/>
          </a:p>
          <a:p>
            <a:r>
              <a:rPr lang="en-US" dirty="0"/>
              <a:t>It quickly and accurately identifies the brain region with minimal training data (100% detection rate with just a handful of annotated volumes).</a:t>
            </a:r>
          </a:p>
          <a:p>
            <a:r>
              <a:rPr lang="en-US" dirty="0"/>
              <a:t>Reduces the amount of data to process, and helps downstream models focus only on the relevant anatomy.</a:t>
            </a:r>
          </a:p>
          <a:p>
            <a:r>
              <a:rPr lang="en-US" b="1" dirty="0"/>
              <a:t>2. Reference Slice Selection: CNN Classifier (ResNet50 Variant)</a:t>
            </a:r>
          </a:p>
          <a:p>
            <a:r>
              <a:rPr lang="en-US" b="1" dirty="0"/>
              <a:t>What is it?</a:t>
            </a:r>
            <a:endParaRPr lang="en-US" dirty="0"/>
          </a:p>
          <a:p>
            <a:r>
              <a:rPr lang="en-US" dirty="0"/>
              <a:t>A Convolutional Neural Network classifier, based on the ResNet50 architecture (a deep residual network widely used in image recognition).</a:t>
            </a:r>
          </a:p>
          <a:p>
            <a:r>
              <a:rPr lang="en-US" dirty="0"/>
              <a:t>Pre-trained on ImageNet for robust feature extraction, then fine-tuned for the specific task of selecting key MRI slices.</a:t>
            </a:r>
          </a:p>
          <a:p>
            <a:r>
              <a:rPr lang="en-US" b="1" dirty="0"/>
              <a:t>How does it work?</a:t>
            </a:r>
            <a:endParaRPr lang="en-US" dirty="0"/>
          </a:p>
          <a:p>
            <a:r>
              <a:rPr lang="en-US" dirty="0"/>
              <a:t>For each MRI scan, the model predicts the probability of each slice being the “reference slice” required for measurement (CBD/BBD or TCD).</a:t>
            </a:r>
          </a:p>
          <a:p>
            <a:r>
              <a:rPr lang="en-US" dirty="0"/>
              <a:t>It is trained as a binary classifier—each slice is labeled as reference or not.</a:t>
            </a:r>
          </a:p>
          <a:p>
            <a:r>
              <a:rPr lang="en-US" dirty="0"/>
              <a:t>Data augmentations (cropping, rotation, flips) are used during training for better generalization.</a:t>
            </a:r>
          </a:p>
          <a:p>
            <a:r>
              <a:rPr lang="en-US" b="1" dirty="0"/>
              <a:t>Why is it used here?</a:t>
            </a:r>
            <a:endParaRPr lang="en-US" dirty="0"/>
          </a:p>
          <a:p>
            <a:r>
              <a:rPr lang="en-US" dirty="0"/>
              <a:t>Automates what radiologists do: selecting the optimal anatomical plane for accurate measurement.</a:t>
            </a:r>
          </a:p>
          <a:p>
            <a:r>
              <a:rPr lang="en-US" dirty="0"/>
              <a:t>Consistently chooses the correct slice (mean error less than one slice) even across varying brain orientations and scan protocols.</a:t>
            </a:r>
          </a:p>
          <a:p>
            <a:r>
              <a:rPr lang="en-US" b="1" dirty="0"/>
              <a:t>3. Brain Structure Segmentation: 2D U-Net with ResNet34 Encoder</a:t>
            </a:r>
          </a:p>
          <a:p>
            <a:r>
              <a:rPr lang="en-US" b="1" dirty="0"/>
              <a:t>What is it?</a:t>
            </a:r>
            <a:endParaRPr lang="en-US" dirty="0"/>
          </a:p>
          <a:p>
            <a:r>
              <a:rPr lang="en-US" dirty="0"/>
              <a:t>A classic U-Net architecture for 2D image segmentation, with the encoder (</a:t>
            </a:r>
            <a:r>
              <a:rPr lang="en-US" dirty="0" err="1"/>
              <a:t>downsampling</a:t>
            </a:r>
            <a:r>
              <a:rPr lang="en-US" dirty="0"/>
              <a:t> path) replaced by ResNet34 for enhanced feature extraction.</a:t>
            </a:r>
          </a:p>
          <a:p>
            <a:r>
              <a:rPr lang="en-US" dirty="0"/>
              <a:t>The encoder is pre-trained on ImageNet, which helps the network generalize better from limited medical data.</a:t>
            </a:r>
          </a:p>
          <a:p>
            <a:r>
              <a:rPr lang="en-US" b="1" dirty="0"/>
              <a:t>How does it work?</a:t>
            </a:r>
            <a:endParaRPr lang="en-US" dirty="0"/>
          </a:p>
          <a:p>
            <a:r>
              <a:rPr lang="en-US" dirty="0"/>
              <a:t>Operates on the selected reference slices, segmenting each into regions: left hemisphere, right hemisphere, cerebellum, and background.</a:t>
            </a:r>
          </a:p>
          <a:p>
            <a:r>
              <a:rPr lang="en-US" dirty="0"/>
              <a:t>Outputs pixel-wise labels for each anatomical structure, enabling precise localization for subsequent measurements.</a:t>
            </a:r>
          </a:p>
          <a:p>
            <a:r>
              <a:rPr lang="en-US" b="1" dirty="0"/>
              <a:t>Why is it used here?</a:t>
            </a:r>
            <a:endParaRPr lang="en-US" dirty="0"/>
          </a:p>
          <a:p>
            <a:r>
              <a:rPr lang="en-US" dirty="0"/>
              <a:t>U-Net is a gold standard for medical image segmentation, especially when annotated data is limited.</a:t>
            </a:r>
          </a:p>
          <a:p>
            <a:r>
              <a:rPr lang="en-US" dirty="0"/>
              <a:t>Adding a ResNet34 encoder improves learning of complex features.</a:t>
            </a:r>
          </a:p>
          <a:p>
            <a:r>
              <a:rPr lang="en-US" dirty="0"/>
              <a:t>Dice scores above 0.94 for hemispheres demonstrate near-expert-level segmentation quality, supporting reliable measurement extraction.</a:t>
            </a:r>
          </a:p>
          <a:p>
            <a:r>
              <a:rPr lang="en-US" b="1" dirty="0"/>
              <a:t>General Notes (For All Stages)</a:t>
            </a:r>
          </a:p>
          <a:p>
            <a:r>
              <a:rPr lang="en-US" dirty="0"/>
              <a:t>All models use </a:t>
            </a:r>
            <a:r>
              <a:rPr lang="en-US" i="1" dirty="0"/>
              <a:t>transfer learning</a:t>
            </a:r>
            <a:r>
              <a:rPr lang="en-US" dirty="0"/>
              <a:t> from large public datasets (like ImageNet) to compensate for the relatively small size of annotated fetal MRI datasets.</a:t>
            </a:r>
          </a:p>
          <a:p>
            <a:r>
              <a:rPr lang="en-US" dirty="0"/>
              <a:t>Post-processing and reliability checks are integrated into the pipeline to ensure only trustworthy results are provided to clinicians.</a:t>
            </a:r>
          </a:p>
          <a:p>
            <a:r>
              <a:rPr lang="en-US" dirty="0"/>
              <a:t>This approach (using pre-trained, state-of-the-art networks with data augmentation and validation) follows current best practices in medical imaging AI.</a:t>
            </a:r>
          </a:p>
        </p:txBody>
      </p:sp>
      <p:sp>
        <p:nvSpPr>
          <p:cNvPr id="4" name="Slide Number Placeholder 3">
            <a:extLst>
              <a:ext uri="{FF2B5EF4-FFF2-40B4-BE49-F238E27FC236}">
                <a16:creationId xmlns:a16="http://schemas.microsoft.com/office/drawing/2014/main" id="{4703EAF7-EEC2-18C4-F18D-1619D70C6AC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811369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4555-E257-B502-B9B4-50208C9C26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C8D07-60EA-8E42-37ED-46B68060D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94A55-DC48-3480-0BCA-C480433C449E}"/>
              </a:ext>
            </a:extLst>
          </p:cNvPr>
          <p:cNvSpPr>
            <a:spLocks noGrp="1"/>
          </p:cNvSpPr>
          <p:nvPr>
            <p:ph type="body" idx="1"/>
          </p:nvPr>
        </p:nvSpPr>
        <p:spPr/>
        <p:txBody>
          <a:bodyPr/>
          <a:lstStyle/>
          <a:p>
            <a:r>
              <a:rPr lang="en-US" b="1" dirty="0"/>
              <a:t>1. Anisotropic 3D U-Net for Brain ROI Detection</a:t>
            </a:r>
          </a:p>
          <a:p>
            <a:r>
              <a:rPr lang="en-US" b="1" dirty="0"/>
              <a:t>What is it?</a:t>
            </a:r>
            <a:endParaRPr lang="en-US" dirty="0"/>
          </a:p>
          <a:p>
            <a:r>
              <a:rPr lang="en-US" dirty="0"/>
              <a:t>A variant of the standard U-Net architecture, designed for 3D medical images.</a:t>
            </a:r>
          </a:p>
          <a:p>
            <a:r>
              <a:rPr lang="en-US" dirty="0"/>
              <a:t>“Anisotropic” means it uses different resolutions or kernel sizes in different spatial directions, which is ideal for MRI scans that may have higher in-plane resolution but thicker slices.</a:t>
            </a:r>
          </a:p>
          <a:p>
            <a:r>
              <a:rPr lang="en-US" b="1" dirty="0"/>
              <a:t>How does it work?</a:t>
            </a:r>
            <a:endParaRPr lang="en-US" dirty="0"/>
          </a:p>
          <a:p>
            <a:r>
              <a:rPr lang="en-US" dirty="0"/>
              <a:t>The network receives a </a:t>
            </a:r>
            <a:r>
              <a:rPr lang="en-US" dirty="0" err="1"/>
              <a:t>downsampled</a:t>
            </a:r>
            <a:r>
              <a:rPr lang="en-US" dirty="0"/>
              <a:t> version of the full MRI scan as input.</a:t>
            </a:r>
          </a:p>
          <a:p>
            <a:r>
              <a:rPr lang="en-US" dirty="0"/>
              <a:t>It outputs a probability map highlighting the location of the fetal brain within the larger abdominal scan.</a:t>
            </a:r>
          </a:p>
          <a:p>
            <a:r>
              <a:rPr lang="en-US" dirty="0"/>
              <a:t>From this, a tight 3D bounding box (“region of interest,” ROI) is extracted to focus all subsequent processing on the brain only.</a:t>
            </a:r>
          </a:p>
          <a:p>
            <a:r>
              <a:rPr lang="en-US" b="1" dirty="0"/>
              <a:t>Why is it used here?</a:t>
            </a:r>
            <a:endParaRPr lang="en-US" dirty="0"/>
          </a:p>
          <a:p>
            <a:r>
              <a:rPr lang="en-US" dirty="0"/>
              <a:t>It quickly and accurately identifies the brain region with minimal training data (100% detection rate with just a handful of annotated volumes).</a:t>
            </a:r>
          </a:p>
          <a:p>
            <a:r>
              <a:rPr lang="en-US" dirty="0"/>
              <a:t>Reduces the amount of data to process, and helps downstream models focus only on the relevant anatomy.</a:t>
            </a:r>
          </a:p>
          <a:p>
            <a:r>
              <a:rPr lang="en-US" b="1" dirty="0"/>
              <a:t>2. Reference Slice Selection: CNN Classifier (ResNet50 Variant)</a:t>
            </a:r>
          </a:p>
          <a:p>
            <a:r>
              <a:rPr lang="en-US" b="1" dirty="0"/>
              <a:t>What is it?</a:t>
            </a:r>
            <a:endParaRPr lang="en-US" dirty="0"/>
          </a:p>
          <a:p>
            <a:r>
              <a:rPr lang="en-US" dirty="0"/>
              <a:t>A Convolutional Neural Network classifier, based on the ResNet50 architecture (a deep residual network widely used in image recognition).</a:t>
            </a:r>
          </a:p>
          <a:p>
            <a:r>
              <a:rPr lang="en-US" dirty="0"/>
              <a:t>Pre-trained on ImageNet for robust feature extraction, then fine-tuned for the specific task of selecting key MRI slices.</a:t>
            </a:r>
          </a:p>
          <a:p>
            <a:r>
              <a:rPr lang="en-US" b="1" dirty="0"/>
              <a:t>How does it work?</a:t>
            </a:r>
            <a:endParaRPr lang="en-US" dirty="0"/>
          </a:p>
          <a:p>
            <a:r>
              <a:rPr lang="en-US" dirty="0"/>
              <a:t>For each MRI scan, the model predicts the probability of each slice being the “reference slice” required for measurement (CBD/BBD or TCD).</a:t>
            </a:r>
          </a:p>
          <a:p>
            <a:r>
              <a:rPr lang="en-US" dirty="0"/>
              <a:t>It is trained as a binary classifier—each slice is labeled as reference or not.</a:t>
            </a:r>
          </a:p>
          <a:p>
            <a:r>
              <a:rPr lang="en-US" dirty="0"/>
              <a:t>Data augmentations (cropping, rotation, flips) are used during training for better generalization.</a:t>
            </a:r>
          </a:p>
          <a:p>
            <a:r>
              <a:rPr lang="en-US" b="1" dirty="0"/>
              <a:t>Why is it used here?</a:t>
            </a:r>
            <a:endParaRPr lang="en-US" dirty="0"/>
          </a:p>
          <a:p>
            <a:r>
              <a:rPr lang="en-US" dirty="0"/>
              <a:t>Automates what radiologists do: selecting the optimal anatomical plane for accurate measurement.</a:t>
            </a:r>
          </a:p>
          <a:p>
            <a:r>
              <a:rPr lang="en-US" dirty="0"/>
              <a:t>Consistently chooses the correct slice (mean error less than one slice) even across varying brain orientations and scan protocols.</a:t>
            </a:r>
          </a:p>
          <a:p>
            <a:r>
              <a:rPr lang="en-US" b="1" dirty="0"/>
              <a:t>3. Brain Structure Segmentation: 2D U-Net with ResNet34 Encoder</a:t>
            </a:r>
          </a:p>
          <a:p>
            <a:r>
              <a:rPr lang="en-US" b="1" dirty="0"/>
              <a:t>What is it?</a:t>
            </a:r>
            <a:endParaRPr lang="en-US" dirty="0"/>
          </a:p>
          <a:p>
            <a:r>
              <a:rPr lang="en-US" dirty="0"/>
              <a:t>A classic U-Net architecture for 2D image segmentation, with the encoder (</a:t>
            </a:r>
            <a:r>
              <a:rPr lang="en-US" dirty="0" err="1"/>
              <a:t>downsampling</a:t>
            </a:r>
            <a:r>
              <a:rPr lang="en-US" dirty="0"/>
              <a:t> path) replaced by ResNet34 for enhanced feature extraction.</a:t>
            </a:r>
          </a:p>
          <a:p>
            <a:r>
              <a:rPr lang="en-US" dirty="0"/>
              <a:t>The encoder is pre-trained on ImageNet, which helps the network generalize better from limited medical data.</a:t>
            </a:r>
          </a:p>
          <a:p>
            <a:r>
              <a:rPr lang="en-US" b="1" dirty="0"/>
              <a:t>How does it work?</a:t>
            </a:r>
            <a:endParaRPr lang="en-US" dirty="0"/>
          </a:p>
          <a:p>
            <a:r>
              <a:rPr lang="en-US" dirty="0"/>
              <a:t>Operates on the selected reference slices, segmenting each into regions: left hemisphere, right hemisphere, cerebellum, and background.</a:t>
            </a:r>
          </a:p>
          <a:p>
            <a:r>
              <a:rPr lang="en-US" dirty="0"/>
              <a:t>Outputs pixel-wise labels for each anatomical structure, enabling precise localization for subsequent measurements.</a:t>
            </a:r>
          </a:p>
          <a:p>
            <a:r>
              <a:rPr lang="en-US" b="1" dirty="0"/>
              <a:t>Why is it used here?</a:t>
            </a:r>
            <a:endParaRPr lang="en-US" dirty="0"/>
          </a:p>
          <a:p>
            <a:r>
              <a:rPr lang="en-US" dirty="0"/>
              <a:t>U-Net is a gold standard for medical image segmentation, especially when annotated data is limited.</a:t>
            </a:r>
          </a:p>
          <a:p>
            <a:r>
              <a:rPr lang="en-US" dirty="0"/>
              <a:t>Adding a ResNet34 encoder improves learning of complex features.</a:t>
            </a:r>
          </a:p>
          <a:p>
            <a:r>
              <a:rPr lang="en-US" dirty="0"/>
              <a:t>Dice scores above 0.94 for hemispheres demonstrate near-expert-level segmentation quality, supporting reliable measurement extraction.</a:t>
            </a:r>
          </a:p>
          <a:p>
            <a:r>
              <a:rPr lang="en-US" b="1" dirty="0"/>
              <a:t>General Notes (For All Stages)</a:t>
            </a:r>
          </a:p>
          <a:p>
            <a:r>
              <a:rPr lang="en-US" dirty="0"/>
              <a:t>All models use </a:t>
            </a:r>
            <a:r>
              <a:rPr lang="en-US" i="1" dirty="0"/>
              <a:t>transfer learning</a:t>
            </a:r>
            <a:r>
              <a:rPr lang="en-US" dirty="0"/>
              <a:t> from large public datasets (like ImageNet) to compensate for the relatively small size of annotated fetal MRI datasets.</a:t>
            </a:r>
          </a:p>
          <a:p>
            <a:r>
              <a:rPr lang="en-US" dirty="0"/>
              <a:t>Post-processing and reliability checks are integrated into the pipeline to ensure only trustworthy results are provided to clinicians.</a:t>
            </a:r>
          </a:p>
          <a:p>
            <a:r>
              <a:rPr lang="en-US" dirty="0"/>
              <a:t>This approach (using pre-trained, state-of-the-art networks with data augmentation and validation) follows current best practices in medical imaging AI.</a:t>
            </a:r>
          </a:p>
        </p:txBody>
      </p:sp>
      <p:sp>
        <p:nvSpPr>
          <p:cNvPr id="4" name="Slide Number Placeholder 3">
            <a:extLst>
              <a:ext uri="{FF2B5EF4-FFF2-40B4-BE49-F238E27FC236}">
                <a16:creationId xmlns:a16="http://schemas.microsoft.com/office/drawing/2014/main" id="{D7F78D5D-F1BD-6F9B-4C3E-9C0151F2853E}"/>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26082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D4D0B087-7F7E-44AF-6E7F-CBA9B0FED822}"/>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700D4A60-F6B5-97BF-14A1-5A7383276840}"/>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BBADDE82-45F1-364D-59BB-D27403487C43}"/>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44AF4313-AE29-7C3E-1193-06B2B135E38A}"/>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D4A34ABC-08CF-2B62-B4F0-8C0CB10BEE29}"/>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17768B8A-BE23-090D-FCF6-E3E34205D59C}"/>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7BA1D388-9F7D-B882-0966-324B367EB572}"/>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1E49B742-B673-61DD-645B-B8EDD8979F47}"/>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9D03AF5A-E711-F5B6-C715-73925C67132C}"/>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pic>
        <p:nvPicPr>
          <p:cNvPr id="5" name="Picture 4">
            <a:extLst>
              <a:ext uri="{FF2B5EF4-FFF2-40B4-BE49-F238E27FC236}">
                <a16:creationId xmlns:a16="http://schemas.microsoft.com/office/drawing/2014/main" id="{5A2AF43F-ADFA-C817-73F6-E650DF8CAB6C}"/>
              </a:ext>
            </a:extLst>
          </p:cNvPr>
          <p:cNvPicPr>
            <a:picLocks noChangeAspect="1"/>
          </p:cNvPicPr>
          <p:nvPr userDrawn="1"/>
        </p:nvPicPr>
        <p:blipFill>
          <a:blip r:embed="rId5"/>
          <a:stretch>
            <a:fillRect/>
          </a:stretch>
        </p:blipFill>
        <p:spPr>
          <a:xfrm>
            <a:off x="11166643" y="7251942"/>
            <a:ext cx="3463757" cy="99519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5E91F-22A7-9F12-76BD-B8A87621F19F}"/>
              </a:ext>
            </a:extLst>
          </p:cNvPr>
          <p:cNvPicPr>
            <a:picLocks noChangeAspect="1"/>
          </p:cNvPicPr>
          <p:nvPr userDrawn="1"/>
        </p:nvPicPr>
        <p:blipFill>
          <a:blip r:embed="rId13"/>
          <a:stretch>
            <a:fillRect/>
          </a:stretch>
        </p:blipFill>
        <p:spPr>
          <a:xfrm>
            <a:off x="8965567" y="6865844"/>
            <a:ext cx="5664833" cy="136375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235D4276-9232-C3B5-01CE-787FBFDC53C8}"/>
              </a:ext>
            </a:extLst>
          </p:cNvPr>
          <p:cNvSpPr/>
          <p:nvPr/>
        </p:nvSpPr>
        <p:spPr>
          <a:xfrm>
            <a:off x="837722" y="1463754"/>
            <a:ext cx="7468553" cy="2816066"/>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Please measure the brain's bone-to-bone diameter
</a:t>
            </a:r>
            <a:endParaRPr lang="en-US"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6B3C7A-F204-BC89-E12D-CB1A938C01C6}"/>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FAAA03EF-5DDA-5E1E-7347-8CAE968703C7}"/>
              </a:ext>
            </a:extLst>
          </p:cNvPr>
          <p:cNvSpPr/>
          <p:nvPr/>
        </p:nvSpPr>
        <p:spPr>
          <a:xfrm>
            <a:off x="1322102" y="688926"/>
            <a:ext cx="13206697" cy="1270635"/>
          </a:xfrm>
          <a:prstGeom prst="rect">
            <a:avLst/>
          </a:prstGeom>
          <a:noFill/>
          <a:ln/>
        </p:spPr>
        <p:txBody>
          <a:bodyPr wrap="square" lIns="0" tIns="0" rIns="0" bIns="0" rtlCol="0" anchor="t"/>
          <a:lstStyle/>
          <a:p>
            <a:pPr>
              <a:lnSpc>
                <a:spcPts val="3900"/>
              </a:lnSpc>
            </a:pPr>
            <a:r>
              <a:rPr lang="en-US" sz="4400" b="1" dirty="0">
                <a:solidFill>
                  <a:srgbClr val="FFFFFF"/>
                </a:solidFill>
                <a:latin typeface="Overpass Bold" pitchFamily="34" charset="0"/>
                <a:ea typeface="Overpass Bold" pitchFamily="34" charset="-122"/>
                <a:cs typeface="Overpass Bold" pitchFamily="34" charset="-120"/>
              </a:rPr>
              <a:t>Structure Segmentation - </a:t>
            </a:r>
            <a:r>
              <a:rPr lang="en-US" sz="2400" dirty="0">
                <a:solidFill>
                  <a:srgbClr val="FFFFFF"/>
                </a:solidFill>
                <a:latin typeface="Overpass Bold" pitchFamily="34" charset="0"/>
                <a:ea typeface="Overpass Bold" pitchFamily="34" charset="-122"/>
                <a:cs typeface="Overpass Bold" pitchFamily="34" charset="-120"/>
              </a:rPr>
              <a:t> </a:t>
            </a:r>
            <a:r>
              <a:rPr lang="en-US" sz="3200" dirty="0">
                <a:solidFill>
                  <a:srgbClr val="FFFFFF"/>
                </a:solidFill>
                <a:latin typeface="Overpass Bold" pitchFamily="34" charset="0"/>
                <a:ea typeface="Overpass Bold" pitchFamily="34" charset="-122"/>
                <a:cs typeface="Overpass Bold" pitchFamily="34" charset="-120"/>
              </a:rPr>
              <a:t>2D U-Net with ResNet34 Encoder</a:t>
            </a:r>
            <a:endParaRPr lang="en-US" sz="4400" dirty="0"/>
          </a:p>
        </p:txBody>
      </p:sp>
      <p:sp>
        <p:nvSpPr>
          <p:cNvPr id="41" name="תיבת טקסט 40">
            <a:extLst>
              <a:ext uri="{FF2B5EF4-FFF2-40B4-BE49-F238E27FC236}">
                <a16:creationId xmlns:a16="http://schemas.microsoft.com/office/drawing/2014/main" id="{8AE49BF7-9116-C076-6AD5-6C567808F197}"/>
              </a:ext>
            </a:extLst>
          </p:cNvPr>
          <p:cNvSpPr txBox="1"/>
          <p:nvPr/>
        </p:nvSpPr>
        <p:spPr>
          <a:xfrm>
            <a:off x="496489" y="1494865"/>
            <a:ext cx="10377807" cy="6863417"/>
          </a:xfrm>
          <a:prstGeom prst="rect">
            <a:avLst/>
          </a:prstGeom>
          <a:noFill/>
        </p:spPr>
        <p:txBody>
          <a:bodyPr wrap="square" rtlCol="1">
            <a:spAutoFit/>
          </a:bodyPr>
          <a:lstStyle/>
          <a:p>
            <a:r>
              <a:rPr lang="en-US" sz="2800" b="1" dirty="0">
                <a:solidFill>
                  <a:schemeClr val="bg1"/>
                </a:solidFill>
              </a:rPr>
              <a:t>What is it?</a:t>
            </a:r>
            <a:endParaRPr lang="en-US" sz="2800" dirty="0">
              <a:solidFill>
                <a:schemeClr val="bg1"/>
              </a:solidFill>
            </a:endParaRPr>
          </a:p>
          <a:p>
            <a:r>
              <a:rPr lang="en-US" sz="2000" dirty="0">
                <a:solidFill>
                  <a:schemeClr val="bg1"/>
                </a:solidFill>
              </a:rPr>
              <a:t>A classic U-Net architecture for 2D image segmentation, with the encoder (</a:t>
            </a:r>
            <a:r>
              <a:rPr lang="en-US" sz="2000" dirty="0" err="1">
                <a:solidFill>
                  <a:schemeClr val="bg1"/>
                </a:solidFill>
              </a:rPr>
              <a:t>downsampling</a:t>
            </a:r>
            <a:r>
              <a:rPr lang="en-US" sz="2000" dirty="0">
                <a:solidFill>
                  <a:schemeClr val="bg1"/>
                </a:solidFill>
              </a:rPr>
              <a:t> path) replaced by ResNet34 for enhanced feature extraction.</a:t>
            </a:r>
          </a:p>
          <a:p>
            <a:r>
              <a:rPr lang="en-US" sz="2000" dirty="0">
                <a:solidFill>
                  <a:schemeClr val="bg1"/>
                </a:solidFill>
              </a:rPr>
              <a:t>The encoder is pre-trained on ImageNet, which helps the network generalize better from limited medical data.</a:t>
            </a:r>
          </a:p>
          <a:p>
            <a:endParaRPr lang="en-US" sz="2800" dirty="0">
              <a:solidFill>
                <a:schemeClr val="bg1"/>
              </a:solidFill>
            </a:endParaRPr>
          </a:p>
          <a:p>
            <a:r>
              <a:rPr lang="en-US" sz="2800" b="1" dirty="0">
                <a:solidFill>
                  <a:schemeClr val="bg1"/>
                </a:solidFill>
              </a:rPr>
              <a:t>How does it work?</a:t>
            </a:r>
            <a:endParaRPr lang="en-US" sz="2800" dirty="0">
              <a:solidFill>
                <a:schemeClr val="bg1"/>
              </a:solidFill>
            </a:endParaRPr>
          </a:p>
          <a:p>
            <a:r>
              <a:rPr lang="en-US" sz="2000" dirty="0">
                <a:solidFill>
                  <a:schemeClr val="bg1"/>
                </a:solidFill>
              </a:rPr>
              <a:t>Operates on the selected reference slices, segmenting each into regions: left hemisphere, right hemisphere, cerebellum, and background.</a:t>
            </a:r>
          </a:p>
          <a:p>
            <a:r>
              <a:rPr lang="en-US" sz="2000" dirty="0">
                <a:solidFill>
                  <a:schemeClr val="bg1"/>
                </a:solidFill>
              </a:rPr>
              <a:t>Outputs pixel-wise labels for each anatomical structure, enabling precise localization for subsequent measurements.</a:t>
            </a:r>
          </a:p>
          <a:p>
            <a:endParaRPr lang="en-US" sz="2000" dirty="0">
              <a:solidFill>
                <a:schemeClr val="bg1"/>
              </a:solidFill>
            </a:endParaRPr>
          </a:p>
          <a:p>
            <a:endParaRPr lang="en-US" sz="2000" dirty="0">
              <a:solidFill>
                <a:schemeClr val="bg1"/>
              </a:solidFill>
            </a:endParaRPr>
          </a:p>
          <a:p>
            <a:r>
              <a:rPr lang="en-US" sz="2800" b="1" dirty="0">
                <a:solidFill>
                  <a:schemeClr val="bg1"/>
                </a:solidFill>
              </a:rPr>
              <a:t>Why is it used here?</a:t>
            </a:r>
            <a:endParaRPr lang="en-US" sz="2800" dirty="0">
              <a:solidFill>
                <a:schemeClr val="bg1"/>
              </a:solidFill>
            </a:endParaRPr>
          </a:p>
          <a:p>
            <a:r>
              <a:rPr lang="en-US" sz="2000" dirty="0">
                <a:solidFill>
                  <a:schemeClr val="bg1"/>
                </a:solidFill>
              </a:rPr>
              <a:t>U-Net is a gold standard for medical image segmentation, especially when annotated data is limited.</a:t>
            </a:r>
          </a:p>
          <a:p>
            <a:r>
              <a:rPr lang="en-US" sz="2000" dirty="0">
                <a:solidFill>
                  <a:schemeClr val="bg1"/>
                </a:solidFill>
              </a:rPr>
              <a:t>Adding a ResNet34 encoder improves learning of complex features.</a:t>
            </a:r>
          </a:p>
          <a:p>
            <a:r>
              <a:rPr lang="en-US" sz="2000" dirty="0">
                <a:solidFill>
                  <a:schemeClr val="bg1"/>
                </a:solidFill>
              </a:rPr>
              <a:t>Dice scores above 0.94 for hemispheres demonstrate near-expert-level segmentation quality, supporting reliable measurement extraction.</a:t>
            </a:r>
          </a:p>
          <a:p>
            <a:endParaRPr lang="he-IL" sz="2800" dirty="0">
              <a:solidFill>
                <a:schemeClr val="bg1"/>
              </a:solidFill>
            </a:endParaRPr>
          </a:p>
        </p:txBody>
      </p:sp>
      <p:pic>
        <p:nvPicPr>
          <p:cNvPr id="4" name="Image 2" descr="preencoded.png">
            <a:extLst>
              <a:ext uri="{FF2B5EF4-FFF2-40B4-BE49-F238E27FC236}">
                <a16:creationId xmlns:a16="http://schemas.microsoft.com/office/drawing/2014/main" id="{FEE34938-AD48-CE63-9E0D-510F7700CACC}"/>
              </a:ext>
            </a:extLst>
          </p:cNvPr>
          <p:cNvPicPr>
            <a:picLocks noChangeAspect="1"/>
          </p:cNvPicPr>
          <p:nvPr/>
        </p:nvPicPr>
        <p:blipFill>
          <a:blip r:embed="rId3"/>
          <a:stretch>
            <a:fillRect/>
          </a:stretch>
        </p:blipFill>
        <p:spPr>
          <a:xfrm>
            <a:off x="10874296" y="3120815"/>
            <a:ext cx="3045145" cy="2815528"/>
          </a:xfrm>
          <a:prstGeom prst="rect">
            <a:avLst/>
          </a:prstGeom>
        </p:spPr>
      </p:pic>
      <p:pic>
        <p:nvPicPr>
          <p:cNvPr id="5" name="Image 2" descr="preencoded.png">
            <a:extLst>
              <a:ext uri="{FF2B5EF4-FFF2-40B4-BE49-F238E27FC236}">
                <a16:creationId xmlns:a16="http://schemas.microsoft.com/office/drawing/2014/main" id="{4A54CBE5-9BAD-04B5-8D53-34FFB66569FD}"/>
              </a:ext>
            </a:extLst>
          </p:cNvPr>
          <p:cNvPicPr>
            <a:picLocks noChangeAspect="1"/>
          </p:cNvPicPr>
          <p:nvPr/>
        </p:nvPicPr>
        <p:blipFill>
          <a:blip r:embed="rId4"/>
          <a:stretch>
            <a:fillRect/>
          </a:stretch>
        </p:blipFill>
        <p:spPr>
          <a:xfrm>
            <a:off x="378508" y="414730"/>
            <a:ext cx="889873" cy="1080135"/>
          </a:xfrm>
          <a:prstGeom prst="rect">
            <a:avLst/>
          </a:prstGeom>
        </p:spPr>
      </p:pic>
    </p:spTree>
    <p:extLst>
      <p:ext uri="{BB962C8B-B14F-4D97-AF65-F5344CB8AC3E}">
        <p14:creationId xmlns:p14="http://schemas.microsoft.com/office/powerpoint/2010/main" val="55054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9403F08-680A-0A93-EBA1-9C0BCD4DFB78}"/>
              </a:ext>
            </a:extLst>
          </p:cNvPr>
          <p:cNvSpPr/>
          <p:nvPr/>
        </p:nvSpPr>
        <p:spPr>
          <a:xfrm>
            <a:off x="727018" y="688926"/>
            <a:ext cx="10666697" cy="1270635"/>
          </a:xfrm>
          <a:prstGeom prst="rect">
            <a:avLst/>
          </a:prstGeom>
          <a:noFill/>
          <a:ln/>
        </p:spPr>
        <p:txBody>
          <a:bodyPr wrap="square" lIns="0" tIns="0" rIns="0" bIns="0" rtlCol="0" anchor="t"/>
          <a:lstStyle/>
          <a:p>
            <a:pPr marL="0" indent="0" algn="l">
              <a:lnSpc>
                <a:spcPts val="5000"/>
              </a:lnSpc>
              <a:buNone/>
            </a:pPr>
            <a:r>
              <a:rPr lang="en-US" sz="4400" b="1" dirty="0">
                <a:solidFill>
                  <a:srgbClr val="FFFFFF"/>
                </a:solidFill>
                <a:latin typeface="Overpass Bold" pitchFamily="34" charset="0"/>
                <a:ea typeface="Overpass Bold" pitchFamily="34" charset="-122"/>
              </a:rPr>
              <a:t>Measurement Method</a:t>
            </a:r>
            <a:endParaRPr lang="en-US" sz="4400" dirty="0"/>
          </a:p>
        </p:txBody>
      </p:sp>
      <p:pic>
        <p:nvPicPr>
          <p:cNvPr id="3" name="Picture 2">
            <a:extLst>
              <a:ext uri="{FF2B5EF4-FFF2-40B4-BE49-F238E27FC236}">
                <a16:creationId xmlns:a16="http://schemas.microsoft.com/office/drawing/2014/main" id="{3548CD9F-8D0E-2B8C-9767-13B90014C71A}"/>
              </a:ext>
            </a:extLst>
          </p:cNvPr>
          <p:cNvPicPr>
            <a:picLocks noChangeAspect="1"/>
          </p:cNvPicPr>
          <p:nvPr/>
        </p:nvPicPr>
        <p:blipFill>
          <a:blip r:embed="rId2"/>
          <a:stretch>
            <a:fillRect/>
          </a:stretch>
        </p:blipFill>
        <p:spPr>
          <a:xfrm>
            <a:off x="346158" y="2927602"/>
            <a:ext cx="13924192" cy="5108897"/>
          </a:xfrm>
          <a:prstGeom prst="rect">
            <a:avLst/>
          </a:prstGeom>
        </p:spPr>
      </p:pic>
      <p:pic>
        <p:nvPicPr>
          <p:cNvPr id="4" name="Image 3" descr="preencoded.png">
            <a:extLst>
              <a:ext uri="{FF2B5EF4-FFF2-40B4-BE49-F238E27FC236}">
                <a16:creationId xmlns:a16="http://schemas.microsoft.com/office/drawing/2014/main" id="{158F3687-F5A2-787A-F2A3-D7E8610166B1}"/>
              </a:ext>
            </a:extLst>
          </p:cNvPr>
          <p:cNvPicPr>
            <a:picLocks noChangeAspect="1"/>
          </p:cNvPicPr>
          <p:nvPr/>
        </p:nvPicPr>
        <p:blipFill>
          <a:blip r:embed="rId3"/>
          <a:stretch>
            <a:fillRect/>
          </a:stretch>
        </p:blipFill>
        <p:spPr>
          <a:xfrm>
            <a:off x="282081" y="1520548"/>
            <a:ext cx="889873" cy="1080135"/>
          </a:xfrm>
          <a:prstGeom prst="rect">
            <a:avLst/>
          </a:prstGeom>
        </p:spPr>
      </p:pic>
      <p:sp>
        <p:nvSpPr>
          <p:cNvPr id="5" name="Text 7">
            <a:extLst>
              <a:ext uri="{FF2B5EF4-FFF2-40B4-BE49-F238E27FC236}">
                <a16:creationId xmlns:a16="http://schemas.microsoft.com/office/drawing/2014/main" id="{8FBA7554-FC2B-C696-4C8F-E7EB2A5DED48}"/>
              </a:ext>
            </a:extLst>
          </p:cNvPr>
          <p:cNvSpPr/>
          <p:nvPr/>
        </p:nvSpPr>
        <p:spPr>
          <a:xfrm>
            <a:off x="1438892" y="1890931"/>
            <a:ext cx="4789884" cy="261699"/>
          </a:xfrm>
          <a:prstGeom prst="rect">
            <a:avLst/>
          </a:prstGeom>
          <a:noFill/>
          <a:ln/>
        </p:spPr>
        <p:txBody>
          <a:bodyPr wrap="none" lIns="0" tIns="0" rIns="0" bIns="0" rtlCol="0" anchor="t"/>
          <a:lstStyle/>
          <a:p>
            <a:pPr marL="0" indent="0" algn="l">
              <a:lnSpc>
                <a:spcPts val="2050"/>
              </a:lnSpc>
              <a:buNone/>
            </a:pPr>
            <a:r>
              <a:rPr lang="en-US" sz="1600" b="1" dirty="0">
                <a:solidFill>
                  <a:srgbClr val="E5E0DF"/>
                </a:solidFill>
                <a:latin typeface="Overpass Bold" pitchFamily="34" charset="0"/>
                <a:ea typeface="Overpass Bold" pitchFamily="34" charset="-122"/>
                <a:cs typeface="Overpass Bold" pitchFamily="34" charset="-120"/>
              </a:rPr>
              <a:t>4. Mid-Sagittal Line and Orientation Computation</a:t>
            </a:r>
            <a:endParaRPr lang="en-US" sz="1600" dirty="0"/>
          </a:p>
        </p:txBody>
      </p:sp>
      <p:pic>
        <p:nvPicPr>
          <p:cNvPr id="6" name="Image 4" descr="preencoded.png">
            <a:extLst>
              <a:ext uri="{FF2B5EF4-FFF2-40B4-BE49-F238E27FC236}">
                <a16:creationId xmlns:a16="http://schemas.microsoft.com/office/drawing/2014/main" id="{1DB701E9-5F03-C65D-6A3A-D85F13ADF48D}"/>
              </a:ext>
            </a:extLst>
          </p:cNvPr>
          <p:cNvPicPr>
            <a:picLocks noChangeAspect="1"/>
          </p:cNvPicPr>
          <p:nvPr/>
        </p:nvPicPr>
        <p:blipFill>
          <a:blip r:embed="rId4"/>
          <a:stretch>
            <a:fillRect/>
          </a:stretch>
        </p:blipFill>
        <p:spPr>
          <a:xfrm>
            <a:off x="8401626" y="1479978"/>
            <a:ext cx="889873" cy="1080135"/>
          </a:xfrm>
          <a:prstGeom prst="rect">
            <a:avLst/>
          </a:prstGeom>
        </p:spPr>
      </p:pic>
      <p:sp>
        <p:nvSpPr>
          <p:cNvPr id="7" name="Text 9">
            <a:extLst>
              <a:ext uri="{FF2B5EF4-FFF2-40B4-BE49-F238E27FC236}">
                <a16:creationId xmlns:a16="http://schemas.microsoft.com/office/drawing/2014/main" id="{4FF37903-4B0F-F325-FDE3-A19C8F6626FE}"/>
              </a:ext>
            </a:extLst>
          </p:cNvPr>
          <p:cNvSpPr/>
          <p:nvPr/>
        </p:nvSpPr>
        <p:spPr>
          <a:xfrm>
            <a:off x="9558437" y="1866403"/>
            <a:ext cx="2865239" cy="261699"/>
          </a:xfrm>
          <a:prstGeom prst="rect">
            <a:avLst/>
          </a:prstGeom>
          <a:noFill/>
          <a:ln/>
        </p:spPr>
        <p:txBody>
          <a:bodyPr wrap="none" lIns="0" tIns="0" rIns="0" bIns="0" rtlCol="0" anchor="t"/>
          <a:lstStyle/>
          <a:p>
            <a:pPr marL="0" indent="0" algn="l">
              <a:lnSpc>
                <a:spcPts val="2050"/>
              </a:lnSpc>
              <a:buNone/>
            </a:pPr>
            <a:r>
              <a:rPr lang="en-US" sz="1600" b="1" dirty="0">
                <a:solidFill>
                  <a:srgbClr val="E5E0DF"/>
                </a:solidFill>
                <a:latin typeface="Overpass Bold" pitchFamily="34" charset="0"/>
                <a:ea typeface="Overpass Bold" pitchFamily="34" charset="-122"/>
                <a:cs typeface="Overpass Bold" pitchFamily="34" charset="-120"/>
              </a:rPr>
              <a:t>5. Measurement Computation</a:t>
            </a:r>
            <a:endParaRPr lang="en-US" sz="1600" dirty="0"/>
          </a:p>
        </p:txBody>
      </p:sp>
      <p:pic>
        <p:nvPicPr>
          <p:cNvPr id="8" name="Picture 7">
            <a:extLst>
              <a:ext uri="{FF2B5EF4-FFF2-40B4-BE49-F238E27FC236}">
                <a16:creationId xmlns:a16="http://schemas.microsoft.com/office/drawing/2014/main" id="{41231AA7-AEE2-ECAC-80F9-E87718B367B4}"/>
              </a:ext>
            </a:extLst>
          </p:cNvPr>
          <p:cNvPicPr>
            <a:picLocks noChangeAspect="1"/>
          </p:cNvPicPr>
          <p:nvPr/>
        </p:nvPicPr>
        <p:blipFill>
          <a:blip r:embed="rId5"/>
          <a:stretch>
            <a:fillRect/>
          </a:stretch>
        </p:blipFill>
        <p:spPr>
          <a:xfrm>
            <a:off x="4488876" y="5868769"/>
            <a:ext cx="1739900" cy="469900"/>
          </a:xfrm>
          <a:prstGeom prst="rect">
            <a:avLst/>
          </a:prstGeom>
        </p:spPr>
      </p:pic>
    </p:spTree>
    <p:extLst>
      <p:ext uri="{BB962C8B-B14F-4D97-AF65-F5344CB8AC3E}">
        <p14:creationId xmlns:p14="http://schemas.microsoft.com/office/powerpoint/2010/main" val="155949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699E-8FC9-1A96-023B-ACF06746494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6CF2F3E-0843-8494-EE9D-56DB84FFEA55}"/>
              </a:ext>
            </a:extLst>
          </p:cNvPr>
          <p:cNvSpPr/>
          <p:nvPr/>
        </p:nvSpPr>
        <p:spPr>
          <a:xfrm>
            <a:off x="426767" y="334084"/>
            <a:ext cx="10666697" cy="1270635"/>
          </a:xfrm>
          <a:prstGeom prst="rect">
            <a:avLst/>
          </a:prstGeom>
          <a:noFill/>
          <a:ln/>
        </p:spPr>
        <p:txBody>
          <a:bodyPr wrap="square" lIns="0" tIns="0" rIns="0" bIns="0" rtlCol="0" anchor="t"/>
          <a:lstStyle/>
          <a:p>
            <a:pPr marL="0" indent="0" algn="l">
              <a:lnSpc>
                <a:spcPts val="5000"/>
              </a:lnSpc>
              <a:buNone/>
            </a:pPr>
            <a:r>
              <a:rPr lang="en-US" sz="4400" b="1" dirty="0">
                <a:solidFill>
                  <a:srgbClr val="FFFFFF"/>
                </a:solidFill>
                <a:latin typeface="Overpass Bold" pitchFamily="34" charset="0"/>
                <a:ea typeface="Overpass Bold" pitchFamily="34" charset="-122"/>
              </a:rPr>
              <a:t>Final Output – Quantitative Report</a:t>
            </a:r>
            <a:endParaRPr lang="en-US" sz="4400" dirty="0"/>
          </a:p>
        </p:txBody>
      </p:sp>
      <p:pic>
        <p:nvPicPr>
          <p:cNvPr id="5" name="Picture 4">
            <a:extLst>
              <a:ext uri="{FF2B5EF4-FFF2-40B4-BE49-F238E27FC236}">
                <a16:creationId xmlns:a16="http://schemas.microsoft.com/office/drawing/2014/main" id="{20B12668-519F-BBE2-C62C-7A149F23F08F}"/>
              </a:ext>
            </a:extLst>
          </p:cNvPr>
          <p:cNvPicPr>
            <a:picLocks noChangeAspect="1"/>
          </p:cNvPicPr>
          <p:nvPr/>
        </p:nvPicPr>
        <p:blipFill>
          <a:blip r:embed="rId2"/>
          <a:stretch>
            <a:fillRect/>
          </a:stretch>
        </p:blipFill>
        <p:spPr>
          <a:xfrm>
            <a:off x="6971030" y="1095801"/>
            <a:ext cx="7507557" cy="5652340"/>
          </a:xfrm>
          <a:prstGeom prst="rect">
            <a:avLst/>
          </a:prstGeom>
        </p:spPr>
      </p:pic>
      <p:sp>
        <p:nvSpPr>
          <p:cNvPr id="6" name="TextBox 5">
            <a:extLst>
              <a:ext uri="{FF2B5EF4-FFF2-40B4-BE49-F238E27FC236}">
                <a16:creationId xmlns:a16="http://schemas.microsoft.com/office/drawing/2014/main" id="{CC46AF3D-2D4A-62F7-5E1C-951DDB36F8DE}"/>
              </a:ext>
            </a:extLst>
          </p:cNvPr>
          <p:cNvSpPr txBox="1"/>
          <p:nvPr/>
        </p:nvSpPr>
        <p:spPr>
          <a:xfrm>
            <a:off x="7787361" y="1334130"/>
            <a:ext cx="3905794" cy="1477328"/>
          </a:xfrm>
          <a:prstGeom prst="rect">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IL" b="1" dirty="0"/>
              <a:t>Example (</a:t>
            </a:r>
            <a:r>
              <a:rPr lang="en-US" b="1" dirty="0"/>
              <a:t>W</a:t>
            </a:r>
            <a:r>
              <a:rPr lang="en-IL" b="1" dirty="0"/>
              <a:t>eight</a:t>
            </a:r>
            <a:r>
              <a:rPr lang="en-US" b="1" dirty="0"/>
              <a:t> </a:t>
            </a:r>
            <a:r>
              <a:rPr lang="en-US" b="1" dirty="0" err="1"/>
              <a:t>Distirbution</a:t>
            </a:r>
            <a:r>
              <a:rPr lang="en-IL" b="1" dirty="0"/>
              <a:t>)</a:t>
            </a:r>
            <a:br>
              <a:rPr lang="en-IL" dirty="0"/>
            </a:br>
            <a:br>
              <a:rPr lang="en-IL" dirty="0"/>
            </a:br>
            <a:r>
              <a:rPr lang="en-IL" dirty="0"/>
              <a:t>Blue – normal</a:t>
            </a:r>
          </a:p>
          <a:p>
            <a:r>
              <a:rPr lang="en-IL" dirty="0"/>
              <a:t>Orange – </a:t>
            </a:r>
            <a:r>
              <a:rPr lang="en-US" dirty="0"/>
              <a:t>mild to moderate abnormality</a:t>
            </a:r>
            <a:endParaRPr lang="en-IL" dirty="0"/>
          </a:p>
          <a:p>
            <a:r>
              <a:rPr lang="en-IL" dirty="0"/>
              <a:t>Red – </a:t>
            </a:r>
            <a:r>
              <a:rPr lang="en-US" dirty="0"/>
              <a:t>severe abnormality</a:t>
            </a:r>
            <a:endParaRPr lang="en-IL" dirty="0"/>
          </a:p>
        </p:txBody>
      </p:sp>
      <p:pic>
        <p:nvPicPr>
          <p:cNvPr id="8" name="Picture 7" descr="A blue and green mri&#10;&#10;AI-generated content may be incorrect.">
            <a:extLst>
              <a:ext uri="{FF2B5EF4-FFF2-40B4-BE49-F238E27FC236}">
                <a16:creationId xmlns:a16="http://schemas.microsoft.com/office/drawing/2014/main" id="{FFA7BF09-CC37-BC96-2D84-28AD25C98B2A}"/>
              </a:ext>
            </a:extLst>
          </p:cNvPr>
          <p:cNvPicPr>
            <a:picLocks noChangeAspect="1"/>
          </p:cNvPicPr>
          <p:nvPr/>
        </p:nvPicPr>
        <p:blipFill>
          <a:blip r:embed="rId3"/>
          <a:srcRect l="16517" t="8459" r="16626" b="4506"/>
          <a:stretch>
            <a:fillRect/>
          </a:stretch>
        </p:blipFill>
        <p:spPr>
          <a:xfrm>
            <a:off x="151813" y="4223687"/>
            <a:ext cx="3146411" cy="3072015"/>
          </a:xfrm>
          <a:prstGeom prst="rect">
            <a:avLst/>
          </a:prstGeom>
        </p:spPr>
      </p:pic>
      <p:pic>
        <p:nvPicPr>
          <p:cNvPr id="10" name="Picture 9" descr="A close-up of a mri&#10;&#10;AI-generated content may be incorrect.">
            <a:extLst>
              <a:ext uri="{FF2B5EF4-FFF2-40B4-BE49-F238E27FC236}">
                <a16:creationId xmlns:a16="http://schemas.microsoft.com/office/drawing/2014/main" id="{1C43FCFF-E30A-EF03-A0F8-C4AAFE2A4012}"/>
              </a:ext>
            </a:extLst>
          </p:cNvPr>
          <p:cNvPicPr>
            <a:picLocks noChangeAspect="1"/>
          </p:cNvPicPr>
          <p:nvPr/>
        </p:nvPicPr>
        <p:blipFill>
          <a:blip r:embed="rId4"/>
          <a:srcRect l="16691" t="9195" r="16452" b="4056"/>
          <a:stretch>
            <a:fillRect/>
          </a:stretch>
        </p:blipFill>
        <p:spPr>
          <a:xfrm>
            <a:off x="3535211" y="1095801"/>
            <a:ext cx="3029736" cy="2948380"/>
          </a:xfrm>
          <a:prstGeom prst="rect">
            <a:avLst/>
          </a:prstGeom>
        </p:spPr>
      </p:pic>
      <p:pic>
        <p:nvPicPr>
          <p:cNvPr id="12" name="Picture 11" descr="A close-up of a mri&#10;&#10;AI-generated content may be incorrect.">
            <a:extLst>
              <a:ext uri="{FF2B5EF4-FFF2-40B4-BE49-F238E27FC236}">
                <a16:creationId xmlns:a16="http://schemas.microsoft.com/office/drawing/2014/main" id="{C6ACF487-2D6F-07EA-3F7F-9C208EA5A594}"/>
              </a:ext>
            </a:extLst>
          </p:cNvPr>
          <p:cNvPicPr>
            <a:picLocks noChangeAspect="1"/>
          </p:cNvPicPr>
          <p:nvPr/>
        </p:nvPicPr>
        <p:blipFill>
          <a:blip r:embed="rId5"/>
          <a:srcRect l="16944" t="10568" r="16200" b="4879"/>
          <a:stretch>
            <a:fillRect/>
          </a:stretch>
        </p:blipFill>
        <p:spPr>
          <a:xfrm>
            <a:off x="189780" y="1095801"/>
            <a:ext cx="3108444" cy="2948379"/>
          </a:xfrm>
          <a:prstGeom prst="rect">
            <a:avLst/>
          </a:prstGeom>
        </p:spPr>
      </p:pic>
      <p:sp>
        <p:nvSpPr>
          <p:cNvPr id="13" name="TextBox 12">
            <a:extLst>
              <a:ext uri="{FF2B5EF4-FFF2-40B4-BE49-F238E27FC236}">
                <a16:creationId xmlns:a16="http://schemas.microsoft.com/office/drawing/2014/main" id="{63EF25CB-B708-3EFF-C2B9-51BF626D5CB5}"/>
              </a:ext>
            </a:extLst>
          </p:cNvPr>
          <p:cNvSpPr txBox="1"/>
          <p:nvPr/>
        </p:nvSpPr>
        <p:spPr>
          <a:xfrm>
            <a:off x="3298224" y="4339987"/>
            <a:ext cx="3672806" cy="2862322"/>
          </a:xfrm>
          <a:prstGeom prst="rect">
            <a:avLst/>
          </a:prstGeom>
          <a:noFill/>
          <a:ln w="38100">
            <a:noFill/>
          </a:ln>
        </p:spPr>
        <p:txBody>
          <a:bodyPr wrap="square" rtlCol="0">
            <a:spAutoFit/>
          </a:bodyPr>
          <a:lstStyle/>
          <a:p>
            <a:pPr>
              <a:lnSpc>
                <a:spcPct val="200000"/>
              </a:lnSpc>
            </a:pPr>
            <a:r>
              <a:rPr lang="en-IL" b="1" dirty="0">
                <a:solidFill>
                  <a:schemeClr val="bg1"/>
                </a:solidFill>
              </a:rPr>
              <a:t>Example</a:t>
            </a:r>
            <a:r>
              <a:rPr lang="en-IL" dirty="0">
                <a:solidFill>
                  <a:schemeClr val="bg1"/>
                </a:solidFill>
              </a:rPr>
              <a:t> </a:t>
            </a:r>
          </a:p>
          <a:p>
            <a:pPr>
              <a:lnSpc>
                <a:spcPct val="200000"/>
              </a:lnSpc>
            </a:pPr>
            <a:r>
              <a:rPr lang="en-IL" dirty="0">
                <a:solidFill>
                  <a:schemeClr val="bg1"/>
                </a:solidFill>
              </a:rPr>
              <a:t>BBD </a:t>
            </a:r>
            <a:r>
              <a:rPr lang="en-IL" sz="1400" dirty="0">
                <a:solidFill>
                  <a:schemeClr val="bg1"/>
                </a:solidFill>
              </a:rPr>
              <a:t>(</a:t>
            </a:r>
            <a:r>
              <a:rPr lang="en-US" sz="1400" dirty="0">
                <a:solidFill>
                  <a:schemeClr val="bg1"/>
                </a:solidFill>
              </a:rPr>
              <a:t>bone biparietal diameter</a:t>
            </a:r>
            <a:r>
              <a:rPr lang="en-IL" sz="1400" dirty="0">
                <a:solidFill>
                  <a:schemeClr val="bg1"/>
                </a:solidFill>
              </a:rPr>
              <a:t>) </a:t>
            </a:r>
            <a:r>
              <a:rPr lang="en-IL" dirty="0">
                <a:solidFill>
                  <a:schemeClr val="bg1"/>
                </a:solidFill>
              </a:rPr>
              <a:t>– 100 cm</a:t>
            </a:r>
          </a:p>
          <a:p>
            <a:pPr>
              <a:lnSpc>
                <a:spcPct val="200000"/>
              </a:lnSpc>
            </a:pPr>
            <a:r>
              <a:rPr lang="en-IL" dirty="0">
                <a:solidFill>
                  <a:schemeClr val="bg1"/>
                </a:solidFill>
              </a:rPr>
              <a:t>CBD </a:t>
            </a:r>
            <a:r>
              <a:rPr lang="en-IL" sz="1400" dirty="0">
                <a:solidFill>
                  <a:schemeClr val="bg1"/>
                </a:solidFill>
              </a:rPr>
              <a:t>(</a:t>
            </a:r>
            <a:r>
              <a:rPr lang="en-US" sz="1400" dirty="0">
                <a:solidFill>
                  <a:schemeClr val="bg1"/>
                </a:solidFill>
              </a:rPr>
              <a:t>cerebral biparietal diameter)</a:t>
            </a:r>
            <a:r>
              <a:rPr lang="en-IL" sz="1400" dirty="0">
                <a:solidFill>
                  <a:schemeClr val="bg1"/>
                </a:solidFill>
              </a:rPr>
              <a:t> </a:t>
            </a:r>
            <a:r>
              <a:rPr lang="en-IL" dirty="0">
                <a:solidFill>
                  <a:schemeClr val="bg1"/>
                </a:solidFill>
              </a:rPr>
              <a:t>– 90 cm</a:t>
            </a:r>
          </a:p>
          <a:p>
            <a:pPr>
              <a:lnSpc>
                <a:spcPct val="200000"/>
              </a:lnSpc>
            </a:pPr>
            <a:r>
              <a:rPr lang="en-IL" dirty="0">
                <a:solidFill>
                  <a:schemeClr val="bg1"/>
                </a:solidFill>
              </a:rPr>
              <a:t>TCD  </a:t>
            </a:r>
            <a:r>
              <a:rPr lang="en-IL" sz="1400" dirty="0">
                <a:solidFill>
                  <a:schemeClr val="bg1"/>
                </a:solidFill>
              </a:rPr>
              <a:t>(</a:t>
            </a:r>
            <a:r>
              <a:rPr lang="en-US" sz="1400" dirty="0" err="1">
                <a:solidFill>
                  <a:schemeClr val="bg1"/>
                </a:solidFill>
              </a:rPr>
              <a:t>transcerebellum</a:t>
            </a:r>
            <a:r>
              <a:rPr lang="en-US" sz="1400" dirty="0">
                <a:solidFill>
                  <a:schemeClr val="bg1"/>
                </a:solidFill>
              </a:rPr>
              <a:t> diameter) </a:t>
            </a:r>
            <a:r>
              <a:rPr lang="en-IL" dirty="0">
                <a:solidFill>
                  <a:schemeClr val="bg1"/>
                </a:solidFill>
              </a:rPr>
              <a:t>– 55 cm</a:t>
            </a:r>
          </a:p>
          <a:p>
            <a:endParaRPr lang="en-IL" dirty="0">
              <a:solidFill>
                <a:schemeClr val="bg1"/>
              </a:solidFill>
            </a:endParaRPr>
          </a:p>
          <a:p>
            <a:endParaRPr lang="en-IL" dirty="0">
              <a:solidFill>
                <a:schemeClr val="bg1"/>
              </a:solidFill>
            </a:endParaRPr>
          </a:p>
        </p:txBody>
      </p:sp>
      <p:sp>
        <p:nvSpPr>
          <p:cNvPr id="15" name="TextBox 14">
            <a:extLst>
              <a:ext uri="{FF2B5EF4-FFF2-40B4-BE49-F238E27FC236}">
                <a16:creationId xmlns:a16="http://schemas.microsoft.com/office/drawing/2014/main" id="{ED4261E7-D4FA-6E03-B31D-88856ED6793E}"/>
              </a:ext>
            </a:extLst>
          </p:cNvPr>
          <p:cNvSpPr txBox="1"/>
          <p:nvPr/>
        </p:nvSpPr>
        <p:spPr>
          <a:xfrm>
            <a:off x="1458044" y="4339987"/>
            <a:ext cx="684655" cy="369332"/>
          </a:xfrm>
          <a:prstGeom prst="rect">
            <a:avLst/>
          </a:prstGeom>
          <a:noFill/>
        </p:spPr>
        <p:txBody>
          <a:bodyPr wrap="square">
            <a:spAutoFit/>
          </a:bodyPr>
          <a:lstStyle/>
          <a:p>
            <a:r>
              <a:rPr lang="en-IL" dirty="0">
                <a:solidFill>
                  <a:schemeClr val="bg1"/>
                </a:solidFill>
              </a:rPr>
              <a:t>BBD</a:t>
            </a:r>
            <a:endParaRPr lang="en-IL" dirty="0"/>
          </a:p>
        </p:txBody>
      </p:sp>
      <p:sp>
        <p:nvSpPr>
          <p:cNvPr id="16" name="TextBox 15">
            <a:extLst>
              <a:ext uri="{FF2B5EF4-FFF2-40B4-BE49-F238E27FC236}">
                <a16:creationId xmlns:a16="http://schemas.microsoft.com/office/drawing/2014/main" id="{C6F71AAF-9DB5-B12C-BFF7-99686EC3F3FF}"/>
              </a:ext>
            </a:extLst>
          </p:cNvPr>
          <p:cNvSpPr txBox="1"/>
          <p:nvPr/>
        </p:nvSpPr>
        <p:spPr>
          <a:xfrm>
            <a:off x="4800612" y="1198625"/>
            <a:ext cx="684655" cy="369332"/>
          </a:xfrm>
          <a:prstGeom prst="rect">
            <a:avLst/>
          </a:prstGeom>
          <a:noFill/>
        </p:spPr>
        <p:txBody>
          <a:bodyPr wrap="square">
            <a:spAutoFit/>
          </a:bodyPr>
          <a:lstStyle/>
          <a:p>
            <a:r>
              <a:rPr lang="en-IL" dirty="0">
                <a:solidFill>
                  <a:schemeClr val="bg1"/>
                </a:solidFill>
              </a:rPr>
              <a:t>CBD</a:t>
            </a:r>
            <a:endParaRPr lang="en-IL" dirty="0"/>
          </a:p>
        </p:txBody>
      </p:sp>
      <p:sp>
        <p:nvSpPr>
          <p:cNvPr id="17" name="TextBox 16">
            <a:extLst>
              <a:ext uri="{FF2B5EF4-FFF2-40B4-BE49-F238E27FC236}">
                <a16:creationId xmlns:a16="http://schemas.microsoft.com/office/drawing/2014/main" id="{B42FC23F-A5B9-4ECA-47F8-48D92E606227}"/>
              </a:ext>
            </a:extLst>
          </p:cNvPr>
          <p:cNvSpPr txBox="1"/>
          <p:nvPr/>
        </p:nvSpPr>
        <p:spPr>
          <a:xfrm>
            <a:off x="1458044" y="1165594"/>
            <a:ext cx="684655" cy="369332"/>
          </a:xfrm>
          <a:prstGeom prst="rect">
            <a:avLst/>
          </a:prstGeom>
          <a:noFill/>
        </p:spPr>
        <p:txBody>
          <a:bodyPr wrap="square">
            <a:spAutoFit/>
          </a:bodyPr>
          <a:lstStyle/>
          <a:p>
            <a:r>
              <a:rPr lang="en-IL" dirty="0">
                <a:solidFill>
                  <a:schemeClr val="bg1"/>
                </a:solidFill>
              </a:rPr>
              <a:t>TCD</a:t>
            </a:r>
            <a:endParaRPr lang="en-IL" dirty="0"/>
          </a:p>
        </p:txBody>
      </p:sp>
    </p:spTree>
    <p:extLst>
      <p:ext uri="{BB962C8B-B14F-4D97-AF65-F5344CB8AC3E}">
        <p14:creationId xmlns:p14="http://schemas.microsoft.com/office/powerpoint/2010/main" val="4019307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6553778-8D31-B30C-4FF3-C96F494D4105}"/>
              </a:ext>
            </a:extLst>
          </p:cNvPr>
          <p:cNvSpPr/>
          <p:nvPr/>
        </p:nvSpPr>
        <p:spPr>
          <a:xfrm>
            <a:off x="727018" y="688926"/>
            <a:ext cx="10666697" cy="1270635"/>
          </a:xfrm>
          <a:prstGeom prst="rect">
            <a:avLst/>
          </a:prstGeom>
          <a:noFill/>
          <a:ln/>
        </p:spPr>
        <p:txBody>
          <a:bodyPr wrap="square" lIns="0" tIns="0" rIns="0" bIns="0" rtlCol="0" anchor="t"/>
          <a:lstStyle/>
          <a:p>
            <a:pPr marL="0" indent="0" algn="l">
              <a:lnSpc>
                <a:spcPts val="5000"/>
              </a:lnSpc>
              <a:buNone/>
            </a:pPr>
            <a:r>
              <a:rPr lang="en-US" sz="4400" b="1" dirty="0">
                <a:solidFill>
                  <a:srgbClr val="FFFFFF"/>
                </a:solidFill>
                <a:latin typeface="Overpass Bold" pitchFamily="34" charset="0"/>
                <a:ea typeface="Overpass Bold" pitchFamily="34" charset="-122"/>
              </a:rPr>
              <a:t>Alternative Approach</a:t>
            </a:r>
            <a:endParaRPr lang="en-US" sz="4400" dirty="0"/>
          </a:p>
        </p:txBody>
      </p:sp>
      <p:sp>
        <p:nvSpPr>
          <p:cNvPr id="4" name="TextBox 3">
            <a:extLst>
              <a:ext uri="{FF2B5EF4-FFF2-40B4-BE49-F238E27FC236}">
                <a16:creationId xmlns:a16="http://schemas.microsoft.com/office/drawing/2014/main" id="{40DCBD61-30CC-293A-1265-163D4AADE74C}"/>
              </a:ext>
            </a:extLst>
          </p:cNvPr>
          <p:cNvSpPr txBox="1"/>
          <p:nvPr/>
        </p:nvSpPr>
        <p:spPr>
          <a:xfrm>
            <a:off x="639934" y="1378285"/>
            <a:ext cx="11692445" cy="523220"/>
          </a:xfrm>
          <a:prstGeom prst="rect">
            <a:avLst/>
          </a:prstGeom>
          <a:noFill/>
        </p:spPr>
        <p:txBody>
          <a:bodyPr wrap="square">
            <a:spAutoFit/>
          </a:bodyPr>
          <a:lstStyle/>
          <a:p>
            <a:r>
              <a:rPr lang="en-US" sz="2800" dirty="0">
                <a:solidFill>
                  <a:schemeClr val="bg1"/>
                </a:solidFill>
              </a:rPr>
              <a:t>Using a Deep Learning Landmark Network with Reliability Estimation</a:t>
            </a:r>
            <a:endParaRPr lang="en-IL" sz="2800" dirty="0">
              <a:solidFill>
                <a:schemeClr val="bg1"/>
              </a:solidFill>
            </a:endParaRPr>
          </a:p>
        </p:txBody>
      </p:sp>
      <p:pic>
        <p:nvPicPr>
          <p:cNvPr id="6" name="Image 0" descr="preencoded.png">
            <a:extLst>
              <a:ext uri="{FF2B5EF4-FFF2-40B4-BE49-F238E27FC236}">
                <a16:creationId xmlns:a16="http://schemas.microsoft.com/office/drawing/2014/main" id="{41BEA958-02D0-B6E2-D7B4-0AE09F540DEE}"/>
              </a:ext>
            </a:extLst>
          </p:cNvPr>
          <p:cNvPicPr>
            <a:picLocks noChangeAspect="1"/>
          </p:cNvPicPr>
          <p:nvPr/>
        </p:nvPicPr>
        <p:blipFill>
          <a:blip r:embed="rId3"/>
          <a:stretch>
            <a:fillRect/>
          </a:stretch>
        </p:blipFill>
        <p:spPr>
          <a:xfrm>
            <a:off x="727018" y="2046000"/>
            <a:ext cx="889873" cy="1080135"/>
          </a:xfrm>
          <a:prstGeom prst="rect">
            <a:avLst/>
          </a:prstGeom>
        </p:spPr>
      </p:pic>
      <p:sp>
        <p:nvSpPr>
          <p:cNvPr id="7" name="Text 1">
            <a:extLst>
              <a:ext uri="{FF2B5EF4-FFF2-40B4-BE49-F238E27FC236}">
                <a16:creationId xmlns:a16="http://schemas.microsoft.com/office/drawing/2014/main" id="{F5BD3E0B-61DE-DB05-EB3C-B32B0AE68437}"/>
              </a:ext>
            </a:extLst>
          </p:cNvPr>
          <p:cNvSpPr/>
          <p:nvPr/>
        </p:nvSpPr>
        <p:spPr>
          <a:xfrm>
            <a:off x="1811379" y="2197956"/>
            <a:ext cx="2492812" cy="261699"/>
          </a:xfrm>
          <a:prstGeom prst="rect">
            <a:avLst/>
          </a:prstGeom>
          <a:noFill/>
          <a:ln/>
        </p:spPr>
        <p:txBody>
          <a:bodyPr wrap="none" lIns="0" tIns="0" rIns="0" bIns="0" rtlCol="0" anchor="t"/>
          <a:lstStyle/>
          <a:p>
            <a:pPr marL="0" indent="0" algn="l">
              <a:lnSpc>
                <a:spcPts val="2050"/>
              </a:lnSpc>
              <a:buNone/>
            </a:pPr>
            <a:r>
              <a:rPr lang="en-US" b="1" dirty="0">
                <a:solidFill>
                  <a:srgbClr val="E5E0DF"/>
                </a:solidFill>
                <a:latin typeface="Overpass Bold" pitchFamily="34" charset="0"/>
                <a:ea typeface="Overpass Bold" pitchFamily="34" charset="-122"/>
                <a:cs typeface="Overpass Bold" pitchFamily="34" charset="-120"/>
              </a:rPr>
              <a:t>1. Fetal Brain Localization</a:t>
            </a:r>
            <a:endParaRPr lang="en-US" dirty="0"/>
          </a:p>
        </p:txBody>
      </p:sp>
      <p:pic>
        <p:nvPicPr>
          <p:cNvPr id="8" name="Image 1" descr="preencoded.png">
            <a:extLst>
              <a:ext uri="{FF2B5EF4-FFF2-40B4-BE49-F238E27FC236}">
                <a16:creationId xmlns:a16="http://schemas.microsoft.com/office/drawing/2014/main" id="{9D81A36E-119C-43D9-A8E0-274B2A1C5794}"/>
              </a:ext>
            </a:extLst>
          </p:cNvPr>
          <p:cNvPicPr>
            <a:picLocks noChangeAspect="1"/>
          </p:cNvPicPr>
          <p:nvPr/>
        </p:nvPicPr>
        <p:blipFill>
          <a:blip r:embed="rId4"/>
          <a:stretch>
            <a:fillRect/>
          </a:stretch>
        </p:blipFill>
        <p:spPr>
          <a:xfrm>
            <a:off x="727018" y="3126135"/>
            <a:ext cx="889873" cy="1055707"/>
          </a:xfrm>
          <a:prstGeom prst="rect">
            <a:avLst/>
          </a:prstGeom>
        </p:spPr>
      </p:pic>
      <p:sp>
        <p:nvSpPr>
          <p:cNvPr id="9" name="Text 3">
            <a:extLst>
              <a:ext uri="{FF2B5EF4-FFF2-40B4-BE49-F238E27FC236}">
                <a16:creationId xmlns:a16="http://schemas.microsoft.com/office/drawing/2014/main" id="{562772A6-C0BF-C8B5-4DDF-D9088127565B}"/>
              </a:ext>
            </a:extLst>
          </p:cNvPr>
          <p:cNvSpPr/>
          <p:nvPr/>
        </p:nvSpPr>
        <p:spPr>
          <a:xfrm>
            <a:off x="1811379" y="3246908"/>
            <a:ext cx="2720340" cy="261699"/>
          </a:xfrm>
          <a:prstGeom prst="rect">
            <a:avLst/>
          </a:prstGeom>
          <a:noFill/>
          <a:ln/>
        </p:spPr>
        <p:txBody>
          <a:bodyPr wrap="none" lIns="0" tIns="0" rIns="0" bIns="0" rtlCol="0" anchor="t"/>
          <a:lstStyle/>
          <a:p>
            <a:pPr marL="0" indent="0" algn="l">
              <a:lnSpc>
                <a:spcPts val="2050"/>
              </a:lnSpc>
              <a:buNone/>
            </a:pPr>
            <a:r>
              <a:rPr lang="en-US" b="1" dirty="0">
                <a:solidFill>
                  <a:srgbClr val="E5E0DF"/>
                </a:solidFill>
                <a:latin typeface="Overpass Bold" pitchFamily="34" charset="0"/>
                <a:ea typeface="Overpass Bold" pitchFamily="34" charset="-122"/>
                <a:cs typeface="Overpass Bold" pitchFamily="34" charset="-120"/>
              </a:rPr>
              <a:t>2. Reference Slice Selection</a:t>
            </a:r>
            <a:endParaRPr lang="en-US" dirty="0"/>
          </a:p>
        </p:txBody>
      </p:sp>
      <p:pic>
        <p:nvPicPr>
          <p:cNvPr id="10" name="Image 2" descr="preencoded.png">
            <a:extLst>
              <a:ext uri="{FF2B5EF4-FFF2-40B4-BE49-F238E27FC236}">
                <a16:creationId xmlns:a16="http://schemas.microsoft.com/office/drawing/2014/main" id="{0919F3E4-B23C-E39A-3215-7E9CDD465643}"/>
              </a:ext>
            </a:extLst>
          </p:cNvPr>
          <p:cNvPicPr>
            <a:picLocks noChangeAspect="1"/>
          </p:cNvPicPr>
          <p:nvPr/>
        </p:nvPicPr>
        <p:blipFill>
          <a:blip r:embed="rId5"/>
          <a:stretch>
            <a:fillRect/>
          </a:stretch>
        </p:blipFill>
        <p:spPr>
          <a:xfrm>
            <a:off x="727018" y="4215302"/>
            <a:ext cx="889873" cy="1080135"/>
          </a:xfrm>
          <a:prstGeom prst="rect">
            <a:avLst/>
          </a:prstGeom>
        </p:spPr>
      </p:pic>
      <p:sp>
        <p:nvSpPr>
          <p:cNvPr id="11" name="Text 5">
            <a:extLst>
              <a:ext uri="{FF2B5EF4-FFF2-40B4-BE49-F238E27FC236}">
                <a16:creationId xmlns:a16="http://schemas.microsoft.com/office/drawing/2014/main" id="{95333C0C-9D07-64E6-367B-052329DC8671}"/>
              </a:ext>
            </a:extLst>
          </p:cNvPr>
          <p:cNvSpPr/>
          <p:nvPr/>
        </p:nvSpPr>
        <p:spPr>
          <a:xfrm>
            <a:off x="1811380" y="4296810"/>
            <a:ext cx="2566273" cy="261699"/>
          </a:xfrm>
          <a:prstGeom prst="rect">
            <a:avLst/>
          </a:prstGeom>
          <a:noFill/>
          <a:ln/>
        </p:spPr>
        <p:txBody>
          <a:bodyPr wrap="none" lIns="0" tIns="0" rIns="0" bIns="0" rtlCol="0" anchor="t"/>
          <a:lstStyle/>
          <a:p>
            <a:pPr>
              <a:lnSpc>
                <a:spcPts val="2050"/>
              </a:lnSpc>
            </a:pPr>
            <a:r>
              <a:rPr lang="en-US" b="1" dirty="0">
                <a:solidFill>
                  <a:schemeClr val="accent2"/>
                </a:solidFill>
                <a:latin typeface="Overpass Bold" pitchFamily="34" charset="0"/>
                <a:ea typeface="Overpass Bold" pitchFamily="34" charset="-122"/>
                <a:cs typeface="Overpass Bold" pitchFamily="34" charset="-120"/>
              </a:rPr>
              <a:t>3. Landmarks Detection</a:t>
            </a:r>
            <a:endParaRPr lang="en-US" dirty="0">
              <a:solidFill>
                <a:schemeClr val="accent2"/>
              </a:solidFill>
            </a:endParaRPr>
          </a:p>
        </p:txBody>
      </p:sp>
      <p:pic>
        <p:nvPicPr>
          <p:cNvPr id="14" name="Image 4" descr="preencoded.png">
            <a:extLst>
              <a:ext uri="{FF2B5EF4-FFF2-40B4-BE49-F238E27FC236}">
                <a16:creationId xmlns:a16="http://schemas.microsoft.com/office/drawing/2014/main" id="{3533ACFF-F793-C6ED-F3F1-01925318D793}"/>
              </a:ext>
            </a:extLst>
          </p:cNvPr>
          <p:cNvPicPr>
            <a:picLocks noChangeAspect="1"/>
          </p:cNvPicPr>
          <p:nvPr/>
        </p:nvPicPr>
        <p:blipFill>
          <a:blip r:embed="rId6"/>
          <a:stretch>
            <a:fillRect/>
          </a:stretch>
        </p:blipFill>
        <p:spPr>
          <a:xfrm>
            <a:off x="727018" y="5295437"/>
            <a:ext cx="889873" cy="1080135"/>
          </a:xfrm>
          <a:prstGeom prst="rect">
            <a:avLst/>
          </a:prstGeom>
        </p:spPr>
      </p:pic>
      <p:sp>
        <p:nvSpPr>
          <p:cNvPr id="15" name="Text 9">
            <a:extLst>
              <a:ext uri="{FF2B5EF4-FFF2-40B4-BE49-F238E27FC236}">
                <a16:creationId xmlns:a16="http://schemas.microsoft.com/office/drawing/2014/main" id="{56D7215A-FABB-C0E9-8B76-E33FD320C63F}"/>
              </a:ext>
            </a:extLst>
          </p:cNvPr>
          <p:cNvSpPr/>
          <p:nvPr/>
        </p:nvSpPr>
        <p:spPr>
          <a:xfrm>
            <a:off x="1754252" y="5537757"/>
            <a:ext cx="2865239" cy="261699"/>
          </a:xfrm>
          <a:prstGeom prst="rect">
            <a:avLst/>
          </a:prstGeom>
          <a:noFill/>
          <a:ln/>
        </p:spPr>
        <p:txBody>
          <a:bodyPr wrap="none" lIns="0" tIns="0" rIns="0" bIns="0" rtlCol="0" anchor="t"/>
          <a:lstStyle/>
          <a:p>
            <a:pPr>
              <a:lnSpc>
                <a:spcPts val="2050"/>
              </a:lnSpc>
            </a:pPr>
            <a:r>
              <a:rPr lang="en-US" b="1" dirty="0">
                <a:solidFill>
                  <a:schemeClr val="accent2"/>
                </a:solidFill>
                <a:latin typeface="Overpass Bold" pitchFamily="34" charset="0"/>
                <a:ea typeface="Overpass Bold" pitchFamily="34" charset="-122"/>
                <a:cs typeface="Overpass Bold" pitchFamily="34" charset="-120"/>
              </a:rPr>
              <a:t>4. </a:t>
            </a:r>
            <a:r>
              <a:rPr lang="en-US" b="1" dirty="0">
                <a:solidFill>
                  <a:schemeClr val="accent2"/>
                </a:solidFill>
                <a:latin typeface="Overpass Bold" pitchFamily="34" charset="0"/>
                <a:ea typeface="Overpass Bold" pitchFamily="34" charset="-122"/>
              </a:rPr>
              <a:t>Measurement Reliability Estimation</a:t>
            </a:r>
          </a:p>
          <a:p>
            <a:pPr marL="0" indent="0" algn="l">
              <a:lnSpc>
                <a:spcPts val="2050"/>
              </a:lnSpc>
              <a:buNone/>
            </a:pPr>
            <a:endParaRPr lang="en-US" dirty="0">
              <a:solidFill>
                <a:schemeClr val="accent2"/>
              </a:solidFill>
            </a:endParaRPr>
          </a:p>
        </p:txBody>
      </p:sp>
      <p:sp>
        <p:nvSpPr>
          <p:cNvPr id="16" name="Text 2">
            <a:extLst>
              <a:ext uri="{FF2B5EF4-FFF2-40B4-BE49-F238E27FC236}">
                <a16:creationId xmlns:a16="http://schemas.microsoft.com/office/drawing/2014/main" id="{9807AEDF-123D-1870-A363-6D419E3D5C7D}"/>
              </a:ext>
            </a:extLst>
          </p:cNvPr>
          <p:cNvSpPr/>
          <p:nvPr/>
        </p:nvSpPr>
        <p:spPr>
          <a:xfrm>
            <a:off x="1811379" y="2482753"/>
            <a:ext cx="5318403" cy="284798"/>
          </a:xfrm>
          <a:prstGeom prst="rect">
            <a:avLst/>
          </a:prstGeom>
          <a:noFill/>
          <a:ln/>
        </p:spPr>
        <p:txBody>
          <a:bodyPr wrap="none" lIns="0" tIns="0" rIns="0" bIns="0" rtlCol="0" anchor="t"/>
          <a:lstStyle/>
          <a:p>
            <a:pPr marL="0" indent="0" algn="l">
              <a:lnSpc>
                <a:spcPts val="2200"/>
              </a:lnSpc>
              <a:buNone/>
            </a:pPr>
            <a:r>
              <a:rPr lang="en-US" sz="1600" dirty="0">
                <a:solidFill>
                  <a:srgbClr val="E5E0DF"/>
                </a:solidFill>
                <a:latin typeface="Overpass" pitchFamily="34" charset="0"/>
                <a:ea typeface="Overpass" pitchFamily="34" charset="-122"/>
                <a:cs typeface="Overpass" pitchFamily="34" charset="-120"/>
              </a:rPr>
              <a:t>Automatic identification of fetal brain regions from MRI scans</a:t>
            </a:r>
            <a:endParaRPr lang="en-US" sz="1600" dirty="0"/>
          </a:p>
        </p:txBody>
      </p:sp>
      <p:sp>
        <p:nvSpPr>
          <p:cNvPr id="17" name="Text 4">
            <a:extLst>
              <a:ext uri="{FF2B5EF4-FFF2-40B4-BE49-F238E27FC236}">
                <a16:creationId xmlns:a16="http://schemas.microsoft.com/office/drawing/2014/main" id="{F19957BD-08C7-BEFE-D27A-D604BE259D91}"/>
              </a:ext>
            </a:extLst>
          </p:cNvPr>
          <p:cNvSpPr/>
          <p:nvPr/>
        </p:nvSpPr>
        <p:spPr>
          <a:xfrm>
            <a:off x="1811379" y="3531705"/>
            <a:ext cx="5318403" cy="569595"/>
          </a:xfrm>
          <a:prstGeom prst="rect">
            <a:avLst/>
          </a:prstGeom>
          <a:noFill/>
          <a:ln/>
        </p:spPr>
        <p:txBody>
          <a:bodyPr wrap="square" lIns="0" tIns="0" rIns="0" bIns="0" rtlCol="0" anchor="t"/>
          <a:lstStyle/>
          <a:p>
            <a:pPr marL="0" indent="0" algn="l">
              <a:lnSpc>
                <a:spcPts val="2200"/>
              </a:lnSpc>
              <a:buNone/>
            </a:pPr>
            <a:r>
              <a:rPr lang="en-US" sz="1600" dirty="0">
                <a:solidFill>
                  <a:srgbClr val="E5E0DF"/>
                </a:solidFill>
                <a:latin typeface="Overpass" pitchFamily="34" charset="0"/>
                <a:ea typeface="Overpass" pitchFamily="34" charset="-122"/>
                <a:cs typeface="Overpass" pitchFamily="34" charset="-120"/>
              </a:rPr>
              <a:t>A neural network-based method for selecting optimal reference MRI slices</a:t>
            </a:r>
            <a:endParaRPr lang="en-US" sz="1600" dirty="0"/>
          </a:p>
        </p:txBody>
      </p:sp>
      <p:sp>
        <p:nvSpPr>
          <p:cNvPr id="18" name="Text 4">
            <a:extLst>
              <a:ext uri="{FF2B5EF4-FFF2-40B4-BE49-F238E27FC236}">
                <a16:creationId xmlns:a16="http://schemas.microsoft.com/office/drawing/2014/main" id="{A4CDC50D-70FB-1F02-CD9A-EC9EE7AAFFF9}"/>
              </a:ext>
            </a:extLst>
          </p:cNvPr>
          <p:cNvSpPr/>
          <p:nvPr/>
        </p:nvSpPr>
        <p:spPr>
          <a:xfrm>
            <a:off x="1811379" y="4608923"/>
            <a:ext cx="5721535" cy="655140"/>
          </a:xfrm>
          <a:prstGeom prst="rect">
            <a:avLst/>
          </a:prstGeom>
          <a:noFill/>
          <a:ln/>
        </p:spPr>
        <p:txBody>
          <a:bodyPr wrap="square" lIns="0" tIns="0" rIns="0" bIns="0" rtlCol="0" anchor="t"/>
          <a:lstStyle/>
          <a:p>
            <a:pPr>
              <a:lnSpc>
                <a:spcPts val="2200"/>
              </a:lnSpc>
            </a:pPr>
            <a:r>
              <a:rPr lang="en-US" sz="1600" dirty="0">
                <a:solidFill>
                  <a:schemeClr val="accent2"/>
                </a:solidFill>
                <a:latin typeface="Overpass" pitchFamily="34" charset="0"/>
                <a:ea typeface="Overpass" pitchFamily="34" charset="-122"/>
                <a:cs typeface="Overpass" pitchFamily="34" charset="-120"/>
              </a:rPr>
              <a:t>A neural network-based method  for d</a:t>
            </a:r>
            <a:r>
              <a:rPr lang="en-US" sz="1600" dirty="0">
                <a:solidFill>
                  <a:schemeClr val="accent2"/>
                </a:solidFill>
                <a:latin typeface="Overpass" pitchFamily="34" charset="0"/>
              </a:rPr>
              <a:t>etecting two endpoints for each linear measurement in the references slice</a:t>
            </a:r>
          </a:p>
        </p:txBody>
      </p:sp>
      <p:sp>
        <p:nvSpPr>
          <p:cNvPr id="20" name="Text 5">
            <a:extLst>
              <a:ext uri="{FF2B5EF4-FFF2-40B4-BE49-F238E27FC236}">
                <a16:creationId xmlns:a16="http://schemas.microsoft.com/office/drawing/2014/main" id="{E8F23051-EA5D-B261-2D57-B4EA64FCADCC}"/>
              </a:ext>
            </a:extLst>
          </p:cNvPr>
          <p:cNvSpPr/>
          <p:nvPr/>
        </p:nvSpPr>
        <p:spPr>
          <a:xfrm>
            <a:off x="9429750" y="2608780"/>
            <a:ext cx="4144449" cy="1311451"/>
          </a:xfrm>
          <a:prstGeom prst="rect">
            <a:avLst/>
          </a:prstGeom>
          <a:noFill/>
          <a:ln/>
        </p:spPr>
        <p:txBody>
          <a:bodyPr wrap="square" lIns="0" tIns="0" rIns="0" bIns="0" rtlCol="0" anchor="t"/>
          <a:lstStyle/>
          <a:p>
            <a:pPr algn="l">
              <a:lnSpc>
                <a:spcPts val="2700"/>
              </a:lnSpc>
              <a:buSzPct val="100000"/>
            </a:pPr>
            <a:r>
              <a:rPr lang="en-US" sz="2400" b="1" i="1" dirty="0">
                <a:solidFill>
                  <a:srgbClr val="E5E0DF"/>
                </a:solidFill>
                <a:latin typeface="Overpass" pitchFamily="34" charset="0"/>
                <a:ea typeface="Overpass" pitchFamily="34" charset="-122"/>
                <a:cs typeface="Overpass" pitchFamily="34" charset="-120"/>
              </a:rPr>
              <a:t>Pros: </a:t>
            </a:r>
          </a:p>
          <a:p>
            <a:pPr marL="342900" indent="-342900" algn="l">
              <a:lnSpc>
                <a:spcPts val="2700"/>
              </a:lnSpc>
              <a:buSzPct val="100000"/>
              <a:buChar char="•"/>
            </a:pPr>
            <a:r>
              <a:rPr lang="en-US" sz="2400" i="1" dirty="0">
                <a:solidFill>
                  <a:srgbClr val="E5E0DF"/>
                </a:solidFill>
                <a:latin typeface="Overpass" pitchFamily="34" charset="0"/>
                <a:ea typeface="Overpass" pitchFamily="34" charset="-122"/>
                <a:cs typeface="Overpass" pitchFamily="34" charset="-120"/>
              </a:rPr>
              <a:t>More robust </a:t>
            </a:r>
          </a:p>
          <a:p>
            <a:pPr marL="342900" indent="-342900" algn="l">
              <a:lnSpc>
                <a:spcPts val="2700"/>
              </a:lnSpc>
              <a:buSzPct val="100000"/>
              <a:buChar char="•"/>
            </a:pPr>
            <a:r>
              <a:rPr lang="en-US" sz="2400" i="1" dirty="0">
                <a:solidFill>
                  <a:srgbClr val="E5E0DF"/>
                </a:solidFill>
                <a:latin typeface="Overpass" pitchFamily="34" charset="0"/>
              </a:rPr>
              <a:t>Easily extendable</a:t>
            </a:r>
            <a:endParaRPr lang="en-US" sz="2400" dirty="0"/>
          </a:p>
        </p:txBody>
      </p:sp>
      <p:sp>
        <p:nvSpPr>
          <p:cNvPr id="21" name="Text 6">
            <a:extLst>
              <a:ext uri="{FF2B5EF4-FFF2-40B4-BE49-F238E27FC236}">
                <a16:creationId xmlns:a16="http://schemas.microsoft.com/office/drawing/2014/main" id="{428CF519-5641-07AF-1FD1-507B7F8D5BBF}"/>
              </a:ext>
            </a:extLst>
          </p:cNvPr>
          <p:cNvSpPr/>
          <p:nvPr/>
        </p:nvSpPr>
        <p:spPr>
          <a:xfrm>
            <a:off x="9429750" y="4181842"/>
            <a:ext cx="4144449" cy="1631681"/>
          </a:xfrm>
          <a:prstGeom prst="rect">
            <a:avLst/>
          </a:prstGeom>
          <a:noFill/>
          <a:ln/>
        </p:spPr>
        <p:txBody>
          <a:bodyPr wrap="square" lIns="0" tIns="0" rIns="0" bIns="0" rtlCol="0" anchor="t"/>
          <a:lstStyle/>
          <a:p>
            <a:pPr algn="l">
              <a:lnSpc>
                <a:spcPts val="2700"/>
              </a:lnSpc>
              <a:buSzPct val="100000"/>
            </a:pPr>
            <a:r>
              <a:rPr lang="en-US" sz="2400" b="1" i="1" dirty="0">
                <a:solidFill>
                  <a:srgbClr val="E5E0DF"/>
                </a:solidFill>
                <a:latin typeface="Overpass" pitchFamily="34" charset="0"/>
                <a:ea typeface="Overpass" pitchFamily="34" charset="-122"/>
                <a:cs typeface="Overpass" pitchFamily="34" charset="-120"/>
              </a:rPr>
              <a:t>Cons:</a:t>
            </a:r>
          </a:p>
          <a:p>
            <a:pPr marL="342900" indent="-342900">
              <a:lnSpc>
                <a:spcPts val="2700"/>
              </a:lnSpc>
              <a:buSzPct val="100000"/>
              <a:buChar char="•"/>
            </a:pPr>
            <a:r>
              <a:rPr lang="en-US" sz="2400" i="1" dirty="0">
                <a:solidFill>
                  <a:srgbClr val="E5E0DF"/>
                </a:solidFill>
                <a:latin typeface="Overpass" pitchFamily="34" charset="0"/>
              </a:rPr>
              <a:t>Less  Interpretable</a:t>
            </a:r>
          </a:p>
          <a:p>
            <a:pPr marL="342900" indent="-342900" algn="l">
              <a:lnSpc>
                <a:spcPts val="2700"/>
              </a:lnSpc>
              <a:buSzPct val="100000"/>
              <a:buChar char="•"/>
            </a:pPr>
            <a:r>
              <a:rPr lang="en-US" sz="2400" i="1" dirty="0">
                <a:solidFill>
                  <a:srgbClr val="E5E0DF"/>
                </a:solidFill>
                <a:latin typeface="Overpass" pitchFamily="34" charset="0"/>
              </a:rPr>
              <a:t>Needs more validation to gain trust for medical use</a:t>
            </a:r>
          </a:p>
          <a:p>
            <a:pPr marL="342900" indent="-342900" algn="l">
              <a:lnSpc>
                <a:spcPts val="2700"/>
              </a:lnSpc>
              <a:buSzPct val="100000"/>
              <a:buChar char="•"/>
            </a:pPr>
            <a:endParaRPr lang="en-US" sz="2400" dirty="0"/>
          </a:p>
        </p:txBody>
      </p:sp>
      <p:sp>
        <p:nvSpPr>
          <p:cNvPr id="22" name="Text 4">
            <a:extLst>
              <a:ext uri="{FF2B5EF4-FFF2-40B4-BE49-F238E27FC236}">
                <a16:creationId xmlns:a16="http://schemas.microsoft.com/office/drawing/2014/main" id="{339ADFC3-1B20-A9BD-59D1-62DCFFC56466}"/>
              </a:ext>
            </a:extLst>
          </p:cNvPr>
          <p:cNvSpPr/>
          <p:nvPr/>
        </p:nvSpPr>
        <p:spPr>
          <a:xfrm>
            <a:off x="1811379" y="5845652"/>
            <a:ext cx="5318403" cy="569595"/>
          </a:xfrm>
          <a:prstGeom prst="rect">
            <a:avLst/>
          </a:prstGeom>
          <a:noFill/>
          <a:ln/>
        </p:spPr>
        <p:txBody>
          <a:bodyPr wrap="square" lIns="0" tIns="0" rIns="0" bIns="0" rtlCol="0" anchor="t"/>
          <a:lstStyle/>
          <a:p>
            <a:pPr>
              <a:lnSpc>
                <a:spcPts val="2200"/>
              </a:lnSpc>
            </a:pPr>
            <a:r>
              <a:rPr lang="en-US" sz="1600" dirty="0">
                <a:solidFill>
                  <a:schemeClr val="accent2"/>
                </a:solidFill>
                <a:latin typeface="Overpass" pitchFamily="34" charset="0"/>
              </a:rPr>
              <a:t>Applying test-time augmentation and clustering to estimate the reliability of predicted landmarks</a:t>
            </a:r>
          </a:p>
        </p:txBody>
      </p:sp>
      <p:sp>
        <p:nvSpPr>
          <p:cNvPr id="24" name="TextBox 23">
            <a:extLst>
              <a:ext uri="{FF2B5EF4-FFF2-40B4-BE49-F238E27FC236}">
                <a16:creationId xmlns:a16="http://schemas.microsoft.com/office/drawing/2014/main" id="{C2E394D6-32F8-AD91-F1FF-587F6B418B23}"/>
              </a:ext>
            </a:extLst>
          </p:cNvPr>
          <p:cNvSpPr txBox="1"/>
          <p:nvPr/>
        </p:nvSpPr>
        <p:spPr>
          <a:xfrm>
            <a:off x="478970" y="7356892"/>
            <a:ext cx="13574199" cy="461665"/>
          </a:xfrm>
          <a:prstGeom prst="rect">
            <a:avLst/>
          </a:prstGeom>
          <a:noFill/>
        </p:spPr>
        <p:txBody>
          <a:bodyPr wrap="square">
            <a:spAutoFit/>
          </a:bodyPr>
          <a:lstStyle/>
          <a:p>
            <a:r>
              <a:rPr lang="en-US" sz="2400" i="1" dirty="0">
                <a:solidFill>
                  <a:srgbClr val="E5E0DF"/>
                </a:solidFill>
                <a:latin typeface="Overpass" pitchFamily="34" charset="0"/>
              </a:rPr>
              <a:t>***Prior student project showed lower reliability and precision — further development required</a:t>
            </a:r>
            <a:endParaRPr lang="en-IL" sz="2400" i="1" dirty="0">
              <a:solidFill>
                <a:srgbClr val="E5E0DF"/>
              </a:solidFill>
              <a:latin typeface="Overpass" pitchFamily="34" charset="0"/>
            </a:endParaRPr>
          </a:p>
        </p:txBody>
      </p:sp>
    </p:spTree>
    <p:extLst>
      <p:ext uri="{BB962C8B-B14F-4D97-AF65-F5344CB8AC3E}">
        <p14:creationId xmlns:p14="http://schemas.microsoft.com/office/powerpoint/2010/main" val="372831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957763" cy="8229600"/>
          </a:xfrm>
          <a:prstGeom prst="rect">
            <a:avLst/>
          </a:prstGeom>
        </p:spPr>
      </p:pic>
      <p:pic>
        <p:nvPicPr>
          <p:cNvPr id="3" name="Image 1" descr="preencoded.png"/>
          <p:cNvPicPr>
            <a:picLocks noChangeAspect="1"/>
          </p:cNvPicPr>
          <p:nvPr/>
        </p:nvPicPr>
        <p:blipFill>
          <a:blip r:embed="rId4"/>
          <a:stretch>
            <a:fillRect/>
          </a:stretch>
        </p:blipFill>
        <p:spPr>
          <a:xfrm>
            <a:off x="270035" y="934998"/>
            <a:ext cx="4301966" cy="6359485"/>
          </a:xfrm>
          <a:prstGeom prst="rect">
            <a:avLst/>
          </a:prstGeom>
        </p:spPr>
      </p:pic>
      <p:sp>
        <p:nvSpPr>
          <p:cNvPr id="4" name="Text 0"/>
          <p:cNvSpPr/>
          <p:nvPr/>
        </p:nvSpPr>
        <p:spPr>
          <a:xfrm>
            <a:off x="5282446" y="299680"/>
            <a:ext cx="7631906" cy="1270635"/>
          </a:xfrm>
          <a:prstGeom prst="rect">
            <a:avLst/>
          </a:prstGeom>
          <a:noFill/>
          <a:ln/>
        </p:spPr>
        <p:txBody>
          <a:bodyPr wrap="square" lIns="0" tIns="0" rIns="0" bIns="0" rtlCol="0" anchor="t"/>
          <a:lstStyle/>
          <a:p>
            <a:pPr marL="0" indent="0" algn="l">
              <a:lnSpc>
                <a:spcPts val="5000"/>
              </a:lnSpc>
              <a:buNone/>
            </a:pPr>
            <a:r>
              <a:rPr lang="en-US" sz="4000" b="1" dirty="0">
                <a:solidFill>
                  <a:srgbClr val="FFFFFF"/>
                </a:solidFill>
                <a:latin typeface="Overpass Bold" pitchFamily="34" charset="0"/>
                <a:ea typeface="Overpass Bold" pitchFamily="34" charset="-122"/>
                <a:cs typeface="Overpass Bold" pitchFamily="34" charset="-120"/>
              </a:rPr>
              <a:t>Integrating the Pipeline into Clinical MRI Workflow</a:t>
            </a:r>
            <a:endParaRPr lang="en-US" sz="4000" dirty="0"/>
          </a:p>
        </p:txBody>
      </p:sp>
      <p:sp>
        <p:nvSpPr>
          <p:cNvPr id="5" name="Text 1"/>
          <p:cNvSpPr/>
          <p:nvPr/>
        </p:nvSpPr>
        <p:spPr>
          <a:xfrm>
            <a:off x="5089571" y="1601151"/>
            <a:ext cx="9477031" cy="3432320"/>
          </a:xfrm>
          <a:prstGeom prst="rect">
            <a:avLst/>
          </a:prstGeom>
          <a:noFill/>
          <a:ln/>
        </p:spPr>
        <p:txBody>
          <a:bodyPr wrap="none" lIns="0" tIns="0" rIns="0" bIns="0" rtlCol="0" anchor="t"/>
          <a:lstStyle/>
          <a:p>
            <a:pPr algn="l">
              <a:lnSpc>
                <a:spcPct val="150000"/>
              </a:lnSpc>
            </a:pPr>
            <a:endParaRPr lang="en-US" sz="2400" b="1" dirty="0">
              <a:solidFill>
                <a:srgbClr val="E5E0DF"/>
              </a:solidFill>
              <a:latin typeface="Overpass" pitchFamily="34" charset="0"/>
              <a:ea typeface="Overpass" pitchFamily="34" charset="-122"/>
              <a:cs typeface="Overpass" pitchFamily="34" charset="-120"/>
            </a:endParaRPr>
          </a:p>
          <a:p>
            <a:pPr marL="342900" indent="-342900" algn="l">
              <a:lnSpc>
                <a:spcPct val="150000"/>
              </a:lnSpc>
              <a:buFont typeface="Arial" panose="020B0604020202020204" pitchFamily="34" charset="0"/>
              <a:buChar char="•"/>
            </a:pPr>
            <a:r>
              <a:rPr lang="en-US" sz="2400" b="1" dirty="0">
                <a:solidFill>
                  <a:srgbClr val="E5E0DF"/>
                </a:solidFill>
                <a:latin typeface="Overpass" pitchFamily="34" charset="0"/>
                <a:ea typeface="Overpass" pitchFamily="34" charset="-122"/>
                <a:cs typeface="Overpass" pitchFamily="34" charset="-120"/>
              </a:rPr>
              <a:t>Pipeline application is deployed via Docker  on SIEMENS </a:t>
            </a:r>
          </a:p>
          <a:p>
            <a:pPr algn="l">
              <a:lnSpc>
                <a:spcPct val="150000"/>
              </a:lnSpc>
            </a:pPr>
            <a:r>
              <a:rPr lang="en-US" sz="2400" b="1" dirty="0">
                <a:solidFill>
                  <a:srgbClr val="E5E0DF"/>
                </a:solidFill>
                <a:latin typeface="Overpass" pitchFamily="34" charset="0"/>
                <a:ea typeface="Overpass" pitchFamily="34" charset="-122"/>
                <a:cs typeface="Overpass" pitchFamily="34" charset="-120"/>
              </a:rPr>
              <a:t>     </a:t>
            </a:r>
            <a:r>
              <a:rPr lang="en-US" sz="2400" b="1" dirty="0" err="1">
                <a:solidFill>
                  <a:srgbClr val="E5E0DF"/>
                </a:solidFill>
                <a:latin typeface="Overpass" pitchFamily="34" charset="0"/>
                <a:ea typeface="Overpass" pitchFamily="34" charset="-122"/>
                <a:cs typeface="Overpass" pitchFamily="34" charset="-120"/>
              </a:rPr>
              <a:t>Magnetom</a:t>
            </a:r>
            <a:r>
              <a:rPr lang="en-US" sz="2400" b="1" dirty="0">
                <a:solidFill>
                  <a:srgbClr val="E5E0DF"/>
                </a:solidFill>
                <a:latin typeface="Overpass" pitchFamily="34" charset="0"/>
                <a:ea typeface="Overpass" pitchFamily="34" charset="-122"/>
                <a:cs typeface="Overpass" pitchFamily="34" charset="-120"/>
              </a:rPr>
              <a:t> Terra MRI machine at Ichilov Hospital.</a:t>
            </a:r>
          </a:p>
          <a:p>
            <a:pPr marL="342900" indent="-342900" algn="l">
              <a:lnSpc>
                <a:spcPct val="150000"/>
              </a:lnSpc>
              <a:buFont typeface="Arial" panose="020B0604020202020204" pitchFamily="34" charset="0"/>
              <a:buChar char="•"/>
            </a:pPr>
            <a:r>
              <a:rPr lang="en-US" sz="2400" b="1" dirty="0">
                <a:solidFill>
                  <a:srgbClr val="E5E0DF"/>
                </a:solidFill>
                <a:latin typeface="Overpass" pitchFamily="34" charset="0"/>
              </a:rPr>
              <a:t>Siemens OpenRecon provides access to the reconstruction </a:t>
            </a:r>
          </a:p>
          <a:p>
            <a:pPr>
              <a:lnSpc>
                <a:spcPct val="150000"/>
              </a:lnSpc>
            </a:pPr>
            <a:r>
              <a:rPr lang="en-US" sz="2400" b="1" dirty="0">
                <a:solidFill>
                  <a:srgbClr val="E5E0DF"/>
                </a:solidFill>
                <a:latin typeface="Overpass" pitchFamily="34" charset="0"/>
              </a:rPr>
              <a:t>     layer on the MRI system.</a:t>
            </a:r>
          </a:p>
        </p:txBody>
      </p:sp>
      <p:pic>
        <p:nvPicPr>
          <p:cNvPr id="3074" name="Picture 2" descr="Siemens">
            <a:extLst>
              <a:ext uri="{FF2B5EF4-FFF2-40B4-BE49-F238E27FC236}">
                <a16:creationId xmlns:a16="http://schemas.microsoft.com/office/drawing/2014/main" id="{274ED56F-F350-EDE4-D750-D44374249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9079" y="5489617"/>
            <a:ext cx="1583244" cy="15832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iemens Healthineers Events - Apps on ...">
            <a:extLst>
              <a:ext uri="{FF2B5EF4-FFF2-40B4-BE49-F238E27FC236}">
                <a16:creationId xmlns:a16="http://schemas.microsoft.com/office/drawing/2014/main" id="{B40FC254-C233-C8D0-760C-BF408A67F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3132" y="5489617"/>
            <a:ext cx="1583244" cy="15832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 MAGNETOM Community - Siemens Healthineers">
            <a:extLst>
              <a:ext uri="{FF2B5EF4-FFF2-40B4-BE49-F238E27FC236}">
                <a16:creationId xmlns:a16="http://schemas.microsoft.com/office/drawing/2014/main" id="{A95460CD-70C5-F4A0-FC0F-EA56ABD742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108" t="-4487" r="20279"/>
          <a:stretch>
            <a:fillRect/>
          </a:stretch>
        </p:blipFill>
        <p:spPr bwMode="auto">
          <a:xfrm>
            <a:off x="12055366" y="5418592"/>
            <a:ext cx="1734206" cy="16542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F976D-C34F-44A7-398C-AC3EE6AD14F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39D2AB0-4325-6CB0-5DFA-555E622EE8B6}"/>
              </a:ext>
            </a:extLst>
          </p:cNvPr>
          <p:cNvPicPr>
            <a:picLocks noChangeAspect="1"/>
          </p:cNvPicPr>
          <p:nvPr/>
        </p:nvPicPr>
        <p:blipFill>
          <a:blip r:embed="rId3"/>
          <a:stretch>
            <a:fillRect/>
          </a:stretch>
        </p:blipFill>
        <p:spPr>
          <a:xfrm>
            <a:off x="0" y="0"/>
            <a:ext cx="4957763" cy="8229600"/>
          </a:xfrm>
          <a:prstGeom prst="rect">
            <a:avLst/>
          </a:prstGeom>
        </p:spPr>
      </p:pic>
      <p:pic>
        <p:nvPicPr>
          <p:cNvPr id="3" name="Image 1" descr="preencoded.png">
            <a:extLst>
              <a:ext uri="{FF2B5EF4-FFF2-40B4-BE49-F238E27FC236}">
                <a16:creationId xmlns:a16="http://schemas.microsoft.com/office/drawing/2014/main" id="{60866CC3-7409-25F6-D900-0E721517DE63}"/>
              </a:ext>
            </a:extLst>
          </p:cNvPr>
          <p:cNvPicPr>
            <a:picLocks noChangeAspect="1"/>
          </p:cNvPicPr>
          <p:nvPr/>
        </p:nvPicPr>
        <p:blipFill>
          <a:blip r:embed="rId4"/>
          <a:stretch>
            <a:fillRect/>
          </a:stretch>
        </p:blipFill>
        <p:spPr>
          <a:xfrm>
            <a:off x="270035" y="934998"/>
            <a:ext cx="4301966" cy="6359485"/>
          </a:xfrm>
          <a:prstGeom prst="rect">
            <a:avLst/>
          </a:prstGeom>
        </p:spPr>
      </p:pic>
      <p:sp>
        <p:nvSpPr>
          <p:cNvPr id="4" name="Text 0">
            <a:extLst>
              <a:ext uri="{FF2B5EF4-FFF2-40B4-BE49-F238E27FC236}">
                <a16:creationId xmlns:a16="http://schemas.microsoft.com/office/drawing/2014/main" id="{5ABCA2D6-BFF8-226E-04E1-2EF741552E32}"/>
              </a:ext>
            </a:extLst>
          </p:cNvPr>
          <p:cNvSpPr/>
          <p:nvPr/>
        </p:nvSpPr>
        <p:spPr>
          <a:xfrm>
            <a:off x="5282446" y="299680"/>
            <a:ext cx="7631906" cy="1270635"/>
          </a:xfrm>
          <a:prstGeom prst="rect">
            <a:avLst/>
          </a:prstGeom>
          <a:noFill/>
          <a:ln/>
        </p:spPr>
        <p:txBody>
          <a:bodyPr wrap="square" lIns="0" tIns="0" rIns="0" bIns="0" rtlCol="0" anchor="t"/>
          <a:lstStyle/>
          <a:p>
            <a:pPr>
              <a:lnSpc>
                <a:spcPct val="150000"/>
              </a:lnSpc>
            </a:pPr>
            <a:r>
              <a:rPr lang="en-US" sz="4000" b="1" dirty="0">
                <a:solidFill>
                  <a:srgbClr val="E5E0DF"/>
                </a:solidFill>
                <a:latin typeface="Overpass" pitchFamily="34" charset="0"/>
                <a:ea typeface="Overpass" pitchFamily="34" charset="-122"/>
                <a:cs typeface="Overpass" pitchFamily="34" charset="-120"/>
              </a:rPr>
              <a:t>Barriers to Deployment:</a:t>
            </a:r>
          </a:p>
        </p:txBody>
      </p:sp>
      <p:pic>
        <p:nvPicPr>
          <p:cNvPr id="6" name="Image 2" descr="preencoded.png">
            <a:extLst>
              <a:ext uri="{FF2B5EF4-FFF2-40B4-BE49-F238E27FC236}">
                <a16:creationId xmlns:a16="http://schemas.microsoft.com/office/drawing/2014/main" id="{C27932D1-B11D-F7D6-E656-DF0B78CF93FB}"/>
              </a:ext>
            </a:extLst>
          </p:cNvPr>
          <p:cNvPicPr>
            <a:picLocks noChangeAspect="1"/>
          </p:cNvPicPr>
          <p:nvPr/>
        </p:nvPicPr>
        <p:blipFill>
          <a:blip r:embed="rId5"/>
          <a:stretch>
            <a:fillRect/>
          </a:stretch>
        </p:blipFill>
        <p:spPr>
          <a:xfrm>
            <a:off x="5625950" y="2492769"/>
            <a:ext cx="540068" cy="540068"/>
          </a:xfrm>
          <a:prstGeom prst="rect">
            <a:avLst/>
          </a:prstGeom>
        </p:spPr>
      </p:pic>
      <p:sp>
        <p:nvSpPr>
          <p:cNvPr id="7" name="Text 4">
            <a:extLst>
              <a:ext uri="{FF2B5EF4-FFF2-40B4-BE49-F238E27FC236}">
                <a16:creationId xmlns:a16="http://schemas.microsoft.com/office/drawing/2014/main" id="{FB80D59F-BB04-DCE7-8887-7BF6909EE3C2}"/>
              </a:ext>
            </a:extLst>
          </p:cNvPr>
          <p:cNvSpPr/>
          <p:nvPr/>
        </p:nvSpPr>
        <p:spPr>
          <a:xfrm>
            <a:off x="5690932" y="3248816"/>
            <a:ext cx="4337850" cy="635318"/>
          </a:xfrm>
          <a:prstGeom prst="rect">
            <a:avLst/>
          </a:prstGeom>
          <a:noFill/>
          <a:ln/>
        </p:spPr>
        <p:txBody>
          <a:bodyPr wrap="square" lIns="0" tIns="0" rIns="0" bIns="0" rtlCol="0" anchor="t"/>
          <a:lstStyle/>
          <a:p>
            <a:pPr marL="0" indent="0" algn="l">
              <a:lnSpc>
                <a:spcPts val="2500"/>
              </a:lnSpc>
              <a:buNone/>
            </a:pPr>
            <a:r>
              <a:rPr lang="en-US" sz="2000" b="1" dirty="0">
                <a:solidFill>
                  <a:srgbClr val="E5E0DF"/>
                </a:solidFill>
                <a:latin typeface="Overpass Bold" pitchFamily="34" charset="0"/>
                <a:ea typeface="Overpass Bold" pitchFamily="34" charset="-122"/>
                <a:cs typeface="Overpass Bold" pitchFamily="34" charset="-120"/>
              </a:rPr>
              <a:t>Adapt Model for Newer Frameworks</a:t>
            </a:r>
            <a:endParaRPr lang="en-US" sz="2000" dirty="0"/>
          </a:p>
        </p:txBody>
      </p:sp>
      <p:sp>
        <p:nvSpPr>
          <p:cNvPr id="8" name="Text 5">
            <a:extLst>
              <a:ext uri="{FF2B5EF4-FFF2-40B4-BE49-F238E27FC236}">
                <a16:creationId xmlns:a16="http://schemas.microsoft.com/office/drawing/2014/main" id="{5CF58EEB-2F1D-BAB5-E0C2-D82A80EE0B1C}"/>
              </a:ext>
            </a:extLst>
          </p:cNvPr>
          <p:cNvSpPr/>
          <p:nvPr/>
        </p:nvSpPr>
        <p:spPr>
          <a:xfrm>
            <a:off x="5722203" y="3893357"/>
            <a:ext cx="3680936" cy="691515"/>
          </a:xfrm>
          <a:prstGeom prst="rect">
            <a:avLst/>
          </a:prstGeom>
          <a:noFill/>
          <a:ln/>
        </p:spPr>
        <p:txBody>
          <a:bodyPr wrap="square" lIns="0" tIns="0" rIns="0" bIns="0" rtlCol="0" anchor="t"/>
          <a:lstStyle/>
          <a:p>
            <a:pPr marL="342900" indent="-342900" algn="l">
              <a:lnSpc>
                <a:spcPts val="2700"/>
              </a:lnSpc>
              <a:buSzPct val="100000"/>
              <a:buChar char="•"/>
            </a:pPr>
            <a:r>
              <a:rPr lang="en-US" sz="1700" i="1" dirty="0">
                <a:solidFill>
                  <a:srgbClr val="E5E0DF"/>
                </a:solidFill>
                <a:latin typeface="Overpass" pitchFamily="34" charset="0"/>
                <a:ea typeface="Overpass" pitchFamily="34" charset="-122"/>
                <a:cs typeface="Overpass" pitchFamily="34" charset="-120"/>
              </a:rPr>
              <a:t>Pros:</a:t>
            </a:r>
            <a:r>
              <a:rPr lang="en-US" sz="1700" dirty="0">
                <a:solidFill>
                  <a:srgbClr val="E5E0DF"/>
                </a:solidFill>
                <a:latin typeface="Overpass" pitchFamily="34" charset="0"/>
                <a:ea typeface="Overpass" pitchFamily="34" charset="-122"/>
                <a:cs typeface="Overpass" pitchFamily="34" charset="-120"/>
              </a:rPr>
              <a:t> Long-term sustainability and compatibility.</a:t>
            </a:r>
            <a:endParaRPr lang="en-US" sz="1700" dirty="0"/>
          </a:p>
        </p:txBody>
      </p:sp>
      <p:sp>
        <p:nvSpPr>
          <p:cNvPr id="9" name="Text 6">
            <a:extLst>
              <a:ext uri="{FF2B5EF4-FFF2-40B4-BE49-F238E27FC236}">
                <a16:creationId xmlns:a16="http://schemas.microsoft.com/office/drawing/2014/main" id="{2DD4DB5C-A66E-82BA-1B89-A78D4BA94DD6}"/>
              </a:ext>
            </a:extLst>
          </p:cNvPr>
          <p:cNvSpPr/>
          <p:nvPr/>
        </p:nvSpPr>
        <p:spPr>
          <a:xfrm>
            <a:off x="5722203" y="4660476"/>
            <a:ext cx="3680936" cy="691515"/>
          </a:xfrm>
          <a:prstGeom prst="rect">
            <a:avLst/>
          </a:prstGeom>
          <a:noFill/>
          <a:ln/>
        </p:spPr>
        <p:txBody>
          <a:bodyPr wrap="square" lIns="0" tIns="0" rIns="0" bIns="0" rtlCol="0" anchor="t"/>
          <a:lstStyle/>
          <a:p>
            <a:pPr marL="342900" indent="-342900" algn="l">
              <a:lnSpc>
                <a:spcPts val="2700"/>
              </a:lnSpc>
              <a:buSzPct val="100000"/>
              <a:buChar char="•"/>
            </a:pPr>
            <a:r>
              <a:rPr lang="en-US" sz="1700" i="1" dirty="0">
                <a:solidFill>
                  <a:srgbClr val="E5E0DF"/>
                </a:solidFill>
                <a:latin typeface="Overpass" pitchFamily="34" charset="0"/>
                <a:ea typeface="Overpass" pitchFamily="34" charset="-122"/>
                <a:cs typeface="Overpass" pitchFamily="34" charset="-120"/>
              </a:rPr>
              <a:t>Cons:</a:t>
            </a:r>
            <a:r>
              <a:rPr lang="en-US" sz="1700" dirty="0">
                <a:solidFill>
                  <a:srgbClr val="E5E0DF"/>
                </a:solidFill>
                <a:latin typeface="Overpass" pitchFamily="34" charset="0"/>
                <a:ea typeface="Overpass" pitchFamily="34" charset="-122"/>
                <a:cs typeface="Overpass" pitchFamily="34" charset="-120"/>
              </a:rPr>
              <a:t> Time-consuming, requires annotated data and revalidation.</a:t>
            </a:r>
            <a:endParaRPr lang="en-US" sz="1700" dirty="0"/>
          </a:p>
        </p:txBody>
      </p:sp>
      <p:pic>
        <p:nvPicPr>
          <p:cNvPr id="10" name="Image 3" descr="preencoded.png">
            <a:extLst>
              <a:ext uri="{FF2B5EF4-FFF2-40B4-BE49-F238E27FC236}">
                <a16:creationId xmlns:a16="http://schemas.microsoft.com/office/drawing/2014/main" id="{C667FDF1-264F-1896-8324-6BE2CCC4D0FB}"/>
              </a:ext>
            </a:extLst>
          </p:cNvPr>
          <p:cNvPicPr>
            <a:picLocks noChangeAspect="1"/>
          </p:cNvPicPr>
          <p:nvPr/>
        </p:nvPicPr>
        <p:blipFill>
          <a:blip r:embed="rId6"/>
          <a:stretch>
            <a:fillRect/>
          </a:stretch>
        </p:blipFill>
        <p:spPr>
          <a:xfrm>
            <a:off x="10298816" y="2492769"/>
            <a:ext cx="540068" cy="540068"/>
          </a:xfrm>
          <a:prstGeom prst="rect">
            <a:avLst/>
          </a:prstGeom>
        </p:spPr>
      </p:pic>
      <p:sp>
        <p:nvSpPr>
          <p:cNvPr id="11" name="Text 7">
            <a:extLst>
              <a:ext uri="{FF2B5EF4-FFF2-40B4-BE49-F238E27FC236}">
                <a16:creationId xmlns:a16="http://schemas.microsoft.com/office/drawing/2014/main" id="{873CE02D-E6A1-EAFD-438D-AC53C99F6CA9}"/>
              </a:ext>
            </a:extLst>
          </p:cNvPr>
          <p:cNvSpPr/>
          <p:nvPr/>
        </p:nvSpPr>
        <p:spPr>
          <a:xfrm>
            <a:off x="10298816" y="3248816"/>
            <a:ext cx="3509129" cy="317659"/>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Overpass Bold" pitchFamily="34" charset="0"/>
                <a:ea typeface="Overpass Bold" pitchFamily="34" charset="-122"/>
                <a:cs typeface="Overpass Bold" pitchFamily="34" charset="-120"/>
              </a:rPr>
              <a:t>Find Compatible Environment</a:t>
            </a:r>
            <a:endParaRPr lang="en-US" sz="2000" dirty="0"/>
          </a:p>
        </p:txBody>
      </p:sp>
      <p:sp>
        <p:nvSpPr>
          <p:cNvPr id="12" name="Text 8">
            <a:extLst>
              <a:ext uri="{FF2B5EF4-FFF2-40B4-BE49-F238E27FC236}">
                <a16:creationId xmlns:a16="http://schemas.microsoft.com/office/drawing/2014/main" id="{E41E96DE-FF62-ECE8-3D57-51990A2F2BEC}"/>
              </a:ext>
            </a:extLst>
          </p:cNvPr>
          <p:cNvSpPr/>
          <p:nvPr/>
        </p:nvSpPr>
        <p:spPr>
          <a:xfrm>
            <a:off x="10298815" y="3888525"/>
            <a:ext cx="3946569" cy="691515"/>
          </a:xfrm>
          <a:prstGeom prst="rect">
            <a:avLst/>
          </a:prstGeom>
          <a:noFill/>
          <a:ln/>
        </p:spPr>
        <p:txBody>
          <a:bodyPr wrap="square" lIns="0" tIns="0" rIns="0" bIns="0" rtlCol="0" anchor="t"/>
          <a:lstStyle/>
          <a:p>
            <a:pPr marL="342900" indent="-342900" algn="l">
              <a:lnSpc>
                <a:spcPts val="2700"/>
              </a:lnSpc>
              <a:buSzPct val="100000"/>
              <a:buChar char="•"/>
            </a:pPr>
            <a:r>
              <a:rPr lang="en-US" sz="1700" i="1" dirty="0">
                <a:solidFill>
                  <a:srgbClr val="E5E0DF"/>
                </a:solidFill>
                <a:latin typeface="Overpass" pitchFamily="34" charset="0"/>
                <a:ea typeface="Overpass" pitchFamily="34" charset="-122"/>
                <a:cs typeface="Overpass" pitchFamily="34" charset="-120"/>
              </a:rPr>
              <a:t>Pros:</a:t>
            </a:r>
            <a:r>
              <a:rPr lang="en-US" sz="1700" dirty="0">
                <a:solidFill>
                  <a:srgbClr val="E5E0DF"/>
                </a:solidFill>
                <a:latin typeface="Overpass" pitchFamily="34" charset="0"/>
                <a:ea typeface="Overpass" pitchFamily="34" charset="-122"/>
                <a:cs typeface="Overpass" pitchFamily="34" charset="-120"/>
              </a:rPr>
              <a:t> Minimal modifications, preserves existing model integrity.</a:t>
            </a:r>
            <a:endParaRPr lang="en-US" sz="1700" dirty="0"/>
          </a:p>
        </p:txBody>
      </p:sp>
      <p:sp>
        <p:nvSpPr>
          <p:cNvPr id="13" name="Text 9">
            <a:extLst>
              <a:ext uri="{FF2B5EF4-FFF2-40B4-BE49-F238E27FC236}">
                <a16:creationId xmlns:a16="http://schemas.microsoft.com/office/drawing/2014/main" id="{DD0537DC-F470-7ADD-48B0-5BF7F3353025}"/>
              </a:ext>
            </a:extLst>
          </p:cNvPr>
          <p:cNvSpPr/>
          <p:nvPr/>
        </p:nvSpPr>
        <p:spPr>
          <a:xfrm>
            <a:off x="10298816" y="4744697"/>
            <a:ext cx="3680936" cy="691515"/>
          </a:xfrm>
          <a:prstGeom prst="rect">
            <a:avLst/>
          </a:prstGeom>
          <a:noFill/>
          <a:ln/>
        </p:spPr>
        <p:txBody>
          <a:bodyPr wrap="square" lIns="0" tIns="0" rIns="0" bIns="0" rtlCol="0" anchor="t"/>
          <a:lstStyle/>
          <a:p>
            <a:pPr marL="342900" indent="-342900" algn="l">
              <a:lnSpc>
                <a:spcPts val="2700"/>
              </a:lnSpc>
              <a:buSzPct val="100000"/>
              <a:buChar char="•"/>
            </a:pPr>
            <a:r>
              <a:rPr lang="en-US" sz="1700" i="1" dirty="0">
                <a:solidFill>
                  <a:srgbClr val="E5E0DF"/>
                </a:solidFill>
                <a:latin typeface="Overpass" pitchFamily="34" charset="0"/>
                <a:ea typeface="Overpass" pitchFamily="34" charset="-122"/>
                <a:cs typeface="Overpass" pitchFamily="34" charset="-120"/>
              </a:rPr>
              <a:t>Cons:</a:t>
            </a:r>
            <a:r>
              <a:rPr lang="en-US" sz="1700" dirty="0">
                <a:solidFill>
                  <a:srgbClr val="E5E0DF"/>
                </a:solidFill>
                <a:latin typeface="Overpass" pitchFamily="34" charset="0"/>
                <a:ea typeface="Overpass" pitchFamily="34" charset="-122"/>
                <a:cs typeface="Overpass" pitchFamily="34" charset="-120"/>
              </a:rPr>
              <a:t> Limited hardware availability; not future-proof.</a:t>
            </a:r>
            <a:endParaRPr lang="en-US" sz="1700" dirty="0"/>
          </a:p>
        </p:txBody>
      </p:sp>
      <p:sp>
        <p:nvSpPr>
          <p:cNvPr id="14" name="TextBox 13">
            <a:extLst>
              <a:ext uri="{FF2B5EF4-FFF2-40B4-BE49-F238E27FC236}">
                <a16:creationId xmlns:a16="http://schemas.microsoft.com/office/drawing/2014/main" id="{671E4B06-CD60-DF64-1CE3-CA91DBFF855C}"/>
              </a:ext>
            </a:extLst>
          </p:cNvPr>
          <p:cNvSpPr txBox="1"/>
          <p:nvPr/>
        </p:nvSpPr>
        <p:spPr>
          <a:xfrm>
            <a:off x="5144928" y="1533368"/>
            <a:ext cx="6256852" cy="515526"/>
          </a:xfrm>
          <a:prstGeom prst="rect">
            <a:avLst/>
          </a:prstGeom>
          <a:noFill/>
        </p:spPr>
        <p:txBody>
          <a:bodyPr wrap="square">
            <a:spAutoFit/>
          </a:bodyPr>
          <a:lstStyle/>
          <a:p>
            <a:pPr marL="342900" indent="-342900">
              <a:lnSpc>
                <a:spcPct val="150000"/>
              </a:lnSpc>
              <a:buAutoNum type="arabicPeriod"/>
            </a:pPr>
            <a:r>
              <a:rPr lang="en-US" sz="2000" dirty="0">
                <a:solidFill>
                  <a:srgbClr val="E5E0DF"/>
                </a:solidFill>
                <a:latin typeface="Overpass" pitchFamily="34" charset="0"/>
                <a:ea typeface="Overpass" pitchFamily="34" charset="-122"/>
                <a:cs typeface="Overpass" pitchFamily="34" charset="-120"/>
              </a:rPr>
              <a:t>Models/Docker versions mismatch </a:t>
            </a:r>
          </a:p>
        </p:txBody>
      </p:sp>
      <p:pic>
        <p:nvPicPr>
          <p:cNvPr id="15" name="Image 2" descr="preencoded.png">
            <a:extLst>
              <a:ext uri="{FF2B5EF4-FFF2-40B4-BE49-F238E27FC236}">
                <a16:creationId xmlns:a16="http://schemas.microsoft.com/office/drawing/2014/main" id="{2459006A-B242-168A-1EA8-0E7F1334E3B4}"/>
              </a:ext>
            </a:extLst>
          </p:cNvPr>
          <p:cNvPicPr>
            <a:picLocks noChangeAspect="1"/>
          </p:cNvPicPr>
          <p:nvPr/>
        </p:nvPicPr>
        <p:blipFill>
          <a:blip r:embed="rId5"/>
          <a:stretch>
            <a:fillRect/>
          </a:stretch>
        </p:blipFill>
        <p:spPr>
          <a:xfrm rot="5400000">
            <a:off x="9874516" y="1393794"/>
            <a:ext cx="273499" cy="890050"/>
          </a:xfrm>
          <a:prstGeom prst="rect">
            <a:avLst/>
          </a:prstGeom>
        </p:spPr>
      </p:pic>
      <p:sp>
        <p:nvSpPr>
          <p:cNvPr id="17" name="TextBox 16">
            <a:extLst>
              <a:ext uri="{FF2B5EF4-FFF2-40B4-BE49-F238E27FC236}">
                <a16:creationId xmlns:a16="http://schemas.microsoft.com/office/drawing/2014/main" id="{5F7DE227-79A6-525E-4EA4-2BA31EDB23C4}"/>
              </a:ext>
            </a:extLst>
          </p:cNvPr>
          <p:cNvSpPr txBox="1"/>
          <p:nvPr/>
        </p:nvSpPr>
        <p:spPr>
          <a:xfrm>
            <a:off x="10483938" y="1651006"/>
            <a:ext cx="2757488" cy="384721"/>
          </a:xfrm>
          <a:prstGeom prst="rect">
            <a:avLst/>
          </a:prstGeom>
          <a:noFill/>
        </p:spPr>
        <p:txBody>
          <a:bodyPr wrap="square">
            <a:spAutoFit/>
          </a:bodyPr>
          <a:lstStyle/>
          <a:p>
            <a:r>
              <a:rPr lang="en-US" sz="1900" dirty="0">
                <a:solidFill>
                  <a:srgbClr val="E5E0DF"/>
                </a:solidFill>
                <a:latin typeface="Overpass" pitchFamily="34" charset="0"/>
                <a:ea typeface="Overpass" pitchFamily="34" charset="-122"/>
                <a:cs typeface="Overpass" pitchFamily="34" charset="-120"/>
              </a:rPr>
              <a:t>Distorted Output</a:t>
            </a:r>
            <a:endParaRPr lang="en-IL" sz="1900" dirty="0"/>
          </a:p>
        </p:txBody>
      </p:sp>
      <p:sp>
        <p:nvSpPr>
          <p:cNvPr id="19" name="TextBox 18">
            <a:extLst>
              <a:ext uri="{FF2B5EF4-FFF2-40B4-BE49-F238E27FC236}">
                <a16:creationId xmlns:a16="http://schemas.microsoft.com/office/drawing/2014/main" id="{7EEA8BD8-9419-CFC9-483E-8A5E4C5804C4}"/>
              </a:ext>
            </a:extLst>
          </p:cNvPr>
          <p:cNvSpPr txBox="1"/>
          <p:nvPr/>
        </p:nvSpPr>
        <p:spPr>
          <a:xfrm>
            <a:off x="5184135" y="5905108"/>
            <a:ext cx="7573802" cy="1350370"/>
          </a:xfrm>
          <a:prstGeom prst="rect">
            <a:avLst/>
          </a:prstGeom>
          <a:noFill/>
        </p:spPr>
        <p:txBody>
          <a:bodyPr wrap="square">
            <a:spAutoFit/>
          </a:bodyPr>
          <a:lstStyle/>
          <a:p>
            <a:pPr marL="457200" indent="-457200">
              <a:lnSpc>
                <a:spcPct val="150000"/>
              </a:lnSpc>
              <a:buAutoNum type="arabicPeriod" startAt="2"/>
            </a:pPr>
            <a:r>
              <a:rPr lang="en-US" sz="2000" dirty="0">
                <a:solidFill>
                  <a:srgbClr val="E5E0DF"/>
                </a:solidFill>
                <a:latin typeface="Overpass" pitchFamily="34" charset="0"/>
                <a:ea typeface="Overpass" pitchFamily="34" charset="-122"/>
                <a:cs typeface="Overpass" pitchFamily="34" charset="-120"/>
              </a:rPr>
              <a:t>Integrating the pipeline into SIEMENS Open Recon:</a:t>
            </a:r>
          </a:p>
          <a:p>
            <a:pPr marL="800100" lvl="1" indent="-342900">
              <a:lnSpc>
                <a:spcPct val="150000"/>
              </a:lnSpc>
              <a:buFont typeface="Arial" panose="020B0604020202020204" pitchFamily="34" charset="0"/>
              <a:buChar char="•"/>
            </a:pPr>
            <a:r>
              <a:rPr lang="en-US" dirty="0">
                <a:solidFill>
                  <a:srgbClr val="E5E0DF"/>
                </a:solidFill>
                <a:latin typeface="Overpass" pitchFamily="34" charset="0"/>
                <a:ea typeface="Overpass" pitchFamily="34" charset="-122"/>
                <a:cs typeface="Overpass" pitchFamily="34" charset="-120"/>
              </a:rPr>
              <a:t>Has not yet been demonstrated in the lab</a:t>
            </a:r>
          </a:p>
          <a:p>
            <a:pPr marL="800100" lvl="1" indent="-342900">
              <a:lnSpc>
                <a:spcPct val="150000"/>
              </a:lnSpc>
              <a:buFont typeface="Arial" panose="020B0604020202020204" pitchFamily="34" charset="0"/>
              <a:buChar char="•"/>
            </a:pPr>
            <a:r>
              <a:rPr lang="en-US" dirty="0">
                <a:solidFill>
                  <a:srgbClr val="E5E0DF"/>
                </a:solidFill>
                <a:latin typeface="Overpass" pitchFamily="34" charset="0"/>
                <a:ea typeface="Overpass" pitchFamily="34" charset="-122"/>
                <a:cs typeface="Overpass" pitchFamily="34" charset="-120"/>
              </a:rPr>
              <a:t>Specific system protocols and restrictions </a:t>
            </a:r>
          </a:p>
        </p:txBody>
      </p:sp>
    </p:spTree>
    <p:extLst>
      <p:ext uri="{BB962C8B-B14F-4D97-AF65-F5344CB8AC3E}">
        <p14:creationId xmlns:p14="http://schemas.microsoft.com/office/powerpoint/2010/main" val="3978907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1CDD28-8FC2-936D-45D8-D6EA5ED3106A}"/>
              </a:ext>
            </a:extLst>
          </p:cNvPr>
          <p:cNvSpPr txBox="1"/>
          <p:nvPr/>
        </p:nvSpPr>
        <p:spPr>
          <a:xfrm>
            <a:off x="3729038" y="2863868"/>
            <a:ext cx="8315324" cy="1862048"/>
          </a:xfrm>
          <a:prstGeom prst="rect">
            <a:avLst/>
          </a:prstGeom>
          <a:noFill/>
        </p:spPr>
        <p:txBody>
          <a:bodyPr wrap="square" rtlCol="0">
            <a:spAutoFit/>
          </a:bodyPr>
          <a:lstStyle/>
          <a:p>
            <a:r>
              <a:rPr lang="en-IL" sz="11500" b="1" dirty="0">
                <a:solidFill>
                  <a:srgbClr val="7E013C"/>
                </a:solidFill>
                <a:effectLst>
                  <a:glow rad="37188">
                    <a:schemeClr val="bg1">
                      <a:alpha val="54102"/>
                    </a:schemeClr>
                  </a:glow>
                </a:effectLst>
              </a:rPr>
              <a:t>Questions?</a:t>
            </a:r>
          </a:p>
        </p:txBody>
      </p:sp>
    </p:spTree>
    <p:extLst>
      <p:ext uri="{BB962C8B-B14F-4D97-AF65-F5344CB8AC3E}">
        <p14:creationId xmlns:p14="http://schemas.microsoft.com/office/powerpoint/2010/main" val="4255785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name="Slide 10">
    <p:spTree>
      <p:nvGrpSpPr>
        <p:cNvPr id="1" name=""/>
        <p:cNvGrpSpPr/>
        <p:nvPr/>
      </p:nvGrpSpPr>
      <p:grpSpPr>
        <a:xfrm>
          <a:off x="0" y="0"/>
          <a:ext cx="0" cy="0"/>
          <a:chOff x="0" y="0"/>
          <a:chExt cx="0" cy="0"/>
        </a:xfrm>
      </p:grpSpPr>
      <p:sp>
        <p:nvSpPr>
          <p:cNvPr id="2" name="Text 0"/>
          <p:cNvSpPr/>
          <p:nvPr/>
        </p:nvSpPr>
        <p:spPr>
          <a:xfrm>
            <a:off x="837724" y="455330"/>
            <a:ext cx="5632490" cy="1408033"/>
          </a:xfrm>
          <a:prstGeom prst="rect">
            <a:avLst/>
          </a:prstGeom>
          <a:noFill/>
          <a:ln/>
        </p:spPr>
        <p:txBody>
          <a:bodyPr wrap="square" lIns="0" tIns="0" rIns="0" bIns="0" rtlCol="0" anchor="t"/>
          <a:lstStyle/>
          <a:p>
            <a:pPr marL="0" indent="0" algn="l">
              <a:lnSpc>
                <a:spcPts val="5500"/>
              </a:lnSpc>
              <a:buNone/>
            </a:pPr>
            <a:r>
              <a:rPr lang="en-US" sz="4400" b="1" dirty="0" err="1">
                <a:solidFill>
                  <a:srgbClr val="FFFFFF"/>
                </a:solidFill>
                <a:latin typeface="Overpass Bold" pitchFamily="34" charset="0"/>
                <a:ea typeface="Overpass Bold" pitchFamily="34" charset="-122"/>
                <a:cs typeface="Overpass Bold" pitchFamily="34" charset="-120"/>
              </a:rPr>
              <a:t>Commets</a:t>
            </a:r>
            <a:r>
              <a:rPr lang="en-US" sz="4400" b="1" dirty="0">
                <a:solidFill>
                  <a:srgbClr val="FFFFFF"/>
                </a:solidFill>
                <a:latin typeface="Overpass Bold" pitchFamily="34" charset="0"/>
                <a:ea typeface="Overpass Bold" pitchFamily="34" charset="-122"/>
                <a:cs typeface="Overpass Bold" pitchFamily="34" charset="-120"/>
              </a:rPr>
              <a:t>:</a:t>
            </a:r>
            <a:endParaRPr lang="en-US" sz="4400" dirty="0"/>
          </a:p>
        </p:txBody>
      </p:sp>
      <p:sp>
        <p:nvSpPr>
          <p:cNvPr id="3" name="Text 1"/>
          <p:cNvSpPr/>
          <p:nvPr/>
        </p:nvSpPr>
        <p:spPr>
          <a:xfrm>
            <a:off x="837724" y="2342113"/>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explain about the models used in the pipeline</a:t>
            </a:r>
            <a:endParaRPr lang="en-US" sz="1850" dirty="0"/>
          </a:p>
        </p:txBody>
      </p:sp>
      <p:sp>
        <p:nvSpPr>
          <p:cNvPr id="4" name="Text 2"/>
          <p:cNvSpPr/>
          <p:nvPr/>
        </p:nvSpPr>
        <p:spPr>
          <a:xfrm>
            <a:off x="837724" y="299433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exalpin when why and how often pregnant women get MRI scans.</a:t>
            </a:r>
            <a:endParaRPr lang="en-US" sz="1850" dirty="0"/>
          </a:p>
        </p:txBody>
      </p:sp>
      <p:sp>
        <p:nvSpPr>
          <p:cNvPr id="5" name="Text 3"/>
          <p:cNvSpPr/>
          <p:nvPr/>
        </p:nvSpPr>
        <p:spPr>
          <a:xfrm>
            <a:off x="837723" y="3646561"/>
            <a:ext cx="12036447" cy="2565553"/>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consider adding to the model table columns of input and output</a:t>
            </a:r>
          </a:p>
          <a:p>
            <a:pPr marL="0" indent="0" algn="l">
              <a:lnSpc>
                <a:spcPts val="3000"/>
              </a:lnSpc>
              <a:buNone/>
            </a:pPr>
            <a:endParaRPr lang="en-US" sz="1850" dirty="0">
              <a:solidFill>
                <a:srgbClr val="E5E0DF"/>
              </a:solidFill>
              <a:latin typeface="Overpass" pitchFamily="34" charset="0"/>
            </a:endParaRPr>
          </a:p>
          <a:p>
            <a:pPr marL="0" indent="0" algn="l">
              <a:lnSpc>
                <a:spcPts val="3000"/>
              </a:lnSpc>
              <a:buNone/>
            </a:pPr>
            <a:r>
              <a:rPr lang="en-US" sz="1850" dirty="0">
                <a:solidFill>
                  <a:srgbClr val="E5E0DF"/>
                </a:solidFill>
                <a:latin typeface="Overpass" pitchFamily="34" charset="0"/>
              </a:rPr>
              <a:t>Adjust slide 3 visuality V</a:t>
            </a:r>
          </a:p>
          <a:p>
            <a:pPr marL="0" indent="0" algn="l">
              <a:lnSpc>
                <a:spcPts val="3000"/>
              </a:lnSpc>
              <a:buNone/>
            </a:pPr>
            <a:r>
              <a:rPr lang="en-US" sz="1850" dirty="0">
                <a:solidFill>
                  <a:srgbClr val="E5E0DF"/>
                </a:solidFill>
                <a:latin typeface="Overpass" pitchFamily="34" charset="0"/>
              </a:rPr>
              <a:t>Add reference for the article V</a:t>
            </a:r>
          </a:p>
          <a:p>
            <a:pPr marL="0" indent="0" algn="l">
              <a:lnSpc>
                <a:spcPts val="3000"/>
              </a:lnSpc>
              <a:buNone/>
            </a:pPr>
            <a:r>
              <a:rPr lang="en-US" sz="1850" dirty="0">
                <a:solidFill>
                  <a:srgbClr val="E5E0DF"/>
                </a:solidFill>
                <a:latin typeface="Overpass" pitchFamily="34" charset="0"/>
              </a:rPr>
              <a:t>Another slide about the measuring with relevant pictures of final outputs. Also add the pdf with medical </a:t>
            </a:r>
            <a:br>
              <a:rPr lang="en-US" sz="1850" dirty="0">
                <a:solidFill>
                  <a:srgbClr val="E5E0DF"/>
                </a:solidFill>
                <a:latin typeface="Overpass" pitchFamily="34" charset="0"/>
              </a:rPr>
            </a:br>
            <a:r>
              <a:rPr lang="en-US" sz="1850" dirty="0">
                <a:solidFill>
                  <a:srgbClr val="E5E0DF"/>
                </a:solidFill>
                <a:latin typeface="Overpass" pitchFamily="34" charset="0"/>
              </a:rPr>
              <a:t>conclusion regarding proper fetal brain development.</a:t>
            </a:r>
          </a:p>
          <a:p>
            <a:pPr marL="0" indent="0" algn="l">
              <a:lnSpc>
                <a:spcPts val="3000"/>
              </a:lnSpc>
              <a:buNone/>
            </a:pPr>
            <a:r>
              <a:rPr lang="en-US" sz="1850" dirty="0">
                <a:solidFill>
                  <a:srgbClr val="E5E0DF"/>
                </a:solidFill>
                <a:latin typeface="Overpass" pitchFamily="34" charset="0"/>
              </a:rPr>
              <a:t>Add slide about </a:t>
            </a:r>
            <a:r>
              <a:rPr lang="en-US" sz="1850" dirty="0" err="1">
                <a:solidFill>
                  <a:srgbClr val="E5E0DF"/>
                </a:solidFill>
                <a:latin typeface="Overpass" pitchFamily="34" charset="0"/>
              </a:rPr>
              <a:t>openrecon</a:t>
            </a:r>
            <a:endParaRPr lang="en-US" sz="1850" dirty="0">
              <a:solidFill>
                <a:srgbClr val="E5E0DF"/>
              </a:solidFill>
              <a:latin typeface="Overpass" pitchFamily="34" charset="0"/>
            </a:endParaRPr>
          </a:p>
          <a:p>
            <a:pPr marL="0" indent="0" algn="l">
              <a:lnSpc>
                <a:spcPts val="3000"/>
              </a:lnSpc>
              <a:buNone/>
            </a:pPr>
            <a:r>
              <a:rPr lang="en-US" sz="1850" dirty="0">
                <a:solidFill>
                  <a:srgbClr val="E5E0DF"/>
                </a:solidFill>
                <a:latin typeface="Overpass" pitchFamily="34" charset="0"/>
              </a:rPr>
              <a:t>Add slide what we have done so far and what still lies ahead.</a:t>
            </a:r>
          </a:p>
          <a:p>
            <a:pPr marL="0" indent="0" algn="l">
              <a:lnSpc>
                <a:spcPts val="3000"/>
              </a:lnSpc>
              <a:buNone/>
            </a:pPr>
            <a:endParaRPr lang="en-US" sz="1850" dirty="0">
              <a:solidFill>
                <a:srgbClr val="E5E0DF"/>
              </a:solidFill>
              <a:latin typeface="Overpass" pitchFamily="34" charset="0"/>
            </a:endParaRPr>
          </a:p>
          <a:p>
            <a:pPr marL="0" indent="0" algn="l">
              <a:lnSpc>
                <a:spcPts val="3000"/>
              </a:lnSpc>
              <a:buNone/>
            </a:pPr>
            <a:endParaRPr lang="en-US" sz="1850" dirty="0">
              <a:solidFill>
                <a:srgbClr val="E5E0DF"/>
              </a:solidFill>
              <a:latin typeface="Overpass" pitchFamily="34" charset="0"/>
            </a:endParaRPr>
          </a:p>
          <a:p>
            <a:pPr marL="0" indent="0" algn="l">
              <a:lnSpc>
                <a:spcPts val="3000"/>
              </a:lnSpc>
              <a:buNone/>
            </a:pPr>
            <a:r>
              <a:rPr lang="en-US" sz="1850" dirty="0">
                <a:solidFill>
                  <a:srgbClr val="E5E0DF"/>
                </a:solidFill>
                <a:latin typeface="Overpass" pitchFamily="34" charset="0"/>
              </a:rPr>
              <a:t>Helps for proper development, optional pathologies: macro or micro </a:t>
            </a:r>
            <a:r>
              <a:rPr lang="en-US" sz="1850" dirty="0" err="1">
                <a:solidFill>
                  <a:srgbClr val="E5E0DF"/>
                </a:solidFill>
                <a:latin typeface="Overpass" pitchFamily="34" charset="0"/>
              </a:rPr>
              <a:t>cephally</a:t>
            </a:r>
            <a:r>
              <a:rPr lang="en-US" sz="1850" dirty="0">
                <a:solidFill>
                  <a:srgbClr val="E5E0DF"/>
                </a:solidFill>
                <a:latin typeface="Overpass" pitchFamily="34" charset="0"/>
              </a:rPr>
              <a:t>, extra fluid next to skull,    </a:t>
            </a:r>
            <a:br>
              <a:rPr lang="en-US" sz="1850" dirty="0">
                <a:solidFill>
                  <a:srgbClr val="E5E0DF"/>
                </a:solidFill>
                <a:latin typeface="Overpass" pitchFamily="34" charset="0"/>
              </a:rPr>
            </a:br>
            <a:r>
              <a:rPr lang="en-US" sz="1850" dirty="0">
                <a:solidFill>
                  <a:srgbClr val="E5E0DF"/>
                </a:solidFill>
                <a:latin typeface="Overpass" pitchFamily="34" charset="0"/>
              </a:rPr>
              <a:t>measure only those because of what physicians are used to</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9503" y="981551"/>
            <a:ext cx="7564993" cy="1326833"/>
          </a:xfrm>
          <a:prstGeom prst="rect">
            <a:avLst/>
          </a:prstGeom>
          <a:noFill/>
          <a:ln/>
        </p:spPr>
        <p:txBody>
          <a:bodyPr wrap="square" lIns="0" tIns="0" rIns="0" bIns="0" rtlCol="0" anchor="t"/>
          <a:lstStyle/>
          <a:p>
            <a:pPr marL="0" indent="0" algn="l">
              <a:lnSpc>
                <a:spcPts val="5200"/>
              </a:lnSpc>
              <a:buNone/>
            </a:pPr>
            <a:r>
              <a:rPr lang="en-US" sz="4150" b="1" dirty="0">
                <a:solidFill>
                  <a:srgbClr val="FFFFFF"/>
                </a:solidFill>
                <a:latin typeface="Overpass Bold" pitchFamily="34" charset="0"/>
                <a:ea typeface="Overpass Bold" pitchFamily="34" charset="-122"/>
                <a:cs typeface="Overpass Bold" pitchFamily="34" charset="-120"/>
              </a:rPr>
              <a:t>Problem Context and Significance</a:t>
            </a:r>
            <a:endParaRPr lang="en-US" sz="4150" dirty="0"/>
          </a:p>
        </p:txBody>
      </p:sp>
      <p:sp>
        <p:nvSpPr>
          <p:cNvPr id="4" name="Text 1"/>
          <p:cNvSpPr/>
          <p:nvPr/>
        </p:nvSpPr>
        <p:spPr>
          <a:xfrm>
            <a:off x="789503" y="2646759"/>
            <a:ext cx="7564993" cy="721995"/>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Accurate assessment of fetal brain development is crucial for detecting abnormalities and guiding clinical decisions in many pregnancies.</a:t>
            </a:r>
            <a:endParaRPr lang="en-US" sz="1750" dirty="0"/>
          </a:p>
        </p:txBody>
      </p:sp>
      <p:sp>
        <p:nvSpPr>
          <p:cNvPr id="5" name="Text 2"/>
          <p:cNvSpPr/>
          <p:nvPr/>
        </p:nvSpPr>
        <p:spPr>
          <a:xfrm>
            <a:off x="789503" y="3847981"/>
            <a:ext cx="2654022" cy="331708"/>
          </a:xfrm>
          <a:prstGeom prst="rect">
            <a:avLst/>
          </a:prstGeom>
          <a:noFill/>
          <a:ln/>
        </p:spPr>
        <p:txBody>
          <a:bodyPr wrap="none" lIns="0" tIns="0" rIns="0" bIns="0" rtlCol="0" anchor="t"/>
          <a:lstStyle/>
          <a:p>
            <a:pPr marL="0" indent="0" algn="l">
              <a:lnSpc>
                <a:spcPts val="2600"/>
              </a:lnSpc>
              <a:buNone/>
            </a:pPr>
            <a:r>
              <a:rPr lang="en-US" sz="2050" b="1" dirty="0">
                <a:solidFill>
                  <a:srgbClr val="FFFFFF"/>
                </a:solidFill>
                <a:latin typeface="Overpass Bold" pitchFamily="34" charset="0"/>
                <a:ea typeface="Overpass Bold" pitchFamily="34" charset="-122"/>
                <a:cs typeface="Overpass Bold" pitchFamily="34" charset="-120"/>
              </a:rPr>
              <a:t>Current Challenges</a:t>
            </a:r>
            <a:endParaRPr lang="en-US" sz="2050" dirty="0"/>
          </a:p>
        </p:txBody>
      </p:sp>
      <p:sp>
        <p:nvSpPr>
          <p:cNvPr id="6" name="Text 3"/>
          <p:cNvSpPr/>
          <p:nvPr/>
        </p:nvSpPr>
        <p:spPr>
          <a:xfrm>
            <a:off x="789503" y="4405193"/>
            <a:ext cx="3507343" cy="721995"/>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5E0DF"/>
                </a:solidFill>
                <a:latin typeface="Overpass" pitchFamily="34" charset="0"/>
                <a:ea typeface="Overpass" pitchFamily="34" charset="-122"/>
                <a:cs typeface="Overpass" pitchFamily="34" charset="-120"/>
              </a:rPr>
              <a:t>Manual MRI measurements: 2 mins/scan</a:t>
            </a:r>
            <a:endParaRPr lang="en-US" sz="1750" dirty="0"/>
          </a:p>
        </p:txBody>
      </p:sp>
      <p:sp>
        <p:nvSpPr>
          <p:cNvPr id="7" name="Text 4"/>
          <p:cNvSpPr/>
          <p:nvPr/>
        </p:nvSpPr>
        <p:spPr>
          <a:xfrm>
            <a:off x="789503" y="5206127"/>
            <a:ext cx="3507343" cy="360998"/>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E5E0DF"/>
                </a:solidFill>
                <a:latin typeface="Overpass" pitchFamily="34" charset="0"/>
                <a:ea typeface="Overpass" pitchFamily="34" charset="-122"/>
                <a:cs typeface="Overpass" pitchFamily="34" charset="-120"/>
              </a:rPr>
              <a:t>Subjectivity: 2-4mm variability</a:t>
            </a:r>
            <a:endParaRPr lang="en-US" sz="1750" dirty="0"/>
          </a:p>
        </p:txBody>
      </p:sp>
      <p:sp>
        <p:nvSpPr>
          <p:cNvPr id="8" name="Text 5"/>
          <p:cNvSpPr/>
          <p:nvPr/>
        </p:nvSpPr>
        <p:spPr>
          <a:xfrm>
            <a:off x="789503" y="5646063"/>
            <a:ext cx="3507343" cy="721995"/>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5E0DF"/>
                </a:solidFill>
                <a:latin typeface="Overpass" pitchFamily="34" charset="0"/>
                <a:ea typeface="Overpass" pitchFamily="34" charset="-122"/>
                <a:cs typeface="Overpass" pitchFamily="34" charset="-120"/>
              </a:rPr>
              <a:t>Misdiagnosis risks: growth percentile shifts</a:t>
            </a:r>
            <a:endParaRPr lang="en-US" sz="1750" dirty="0"/>
          </a:p>
        </p:txBody>
      </p:sp>
      <p:sp>
        <p:nvSpPr>
          <p:cNvPr id="9" name="Text 6"/>
          <p:cNvSpPr/>
          <p:nvPr/>
        </p:nvSpPr>
        <p:spPr>
          <a:xfrm>
            <a:off x="789503" y="6446996"/>
            <a:ext cx="3507343" cy="721995"/>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5E0DF"/>
                </a:solidFill>
                <a:latin typeface="Overpass" pitchFamily="34" charset="0"/>
                <a:ea typeface="Overpass" pitchFamily="34" charset="-122"/>
                <a:cs typeface="Overpass" pitchFamily="34" charset="-120"/>
              </a:rPr>
              <a:t>No automated MRI solutions exist</a:t>
            </a:r>
            <a:endParaRPr lang="en-US" sz="1750" dirty="0"/>
          </a:p>
        </p:txBody>
      </p:sp>
      <p:sp>
        <p:nvSpPr>
          <p:cNvPr id="10" name="Text 7"/>
          <p:cNvSpPr/>
          <p:nvPr/>
        </p:nvSpPr>
        <p:spPr>
          <a:xfrm>
            <a:off x="4854773" y="3847981"/>
            <a:ext cx="2654022" cy="331708"/>
          </a:xfrm>
          <a:prstGeom prst="rect">
            <a:avLst/>
          </a:prstGeom>
          <a:noFill/>
          <a:ln/>
        </p:spPr>
        <p:txBody>
          <a:bodyPr wrap="none" lIns="0" tIns="0" rIns="0" bIns="0" rtlCol="0" anchor="t"/>
          <a:lstStyle/>
          <a:p>
            <a:pPr marL="0" indent="0" algn="l">
              <a:lnSpc>
                <a:spcPts val="2600"/>
              </a:lnSpc>
              <a:buNone/>
            </a:pPr>
            <a:r>
              <a:rPr lang="en-US" sz="2050" b="1" dirty="0">
                <a:solidFill>
                  <a:srgbClr val="FFFFFF"/>
                </a:solidFill>
                <a:latin typeface="Overpass Bold" pitchFamily="34" charset="0"/>
                <a:ea typeface="Overpass Bold" pitchFamily="34" charset="-122"/>
                <a:cs typeface="Overpass Bold" pitchFamily="34" charset="-120"/>
              </a:rPr>
              <a:t>Impacts</a:t>
            </a:r>
            <a:endParaRPr lang="en-US" sz="2050" dirty="0"/>
          </a:p>
        </p:txBody>
      </p:sp>
      <p:sp>
        <p:nvSpPr>
          <p:cNvPr id="11" name="Text 8"/>
          <p:cNvSpPr/>
          <p:nvPr/>
        </p:nvSpPr>
        <p:spPr>
          <a:xfrm>
            <a:off x="4854773" y="4405193"/>
            <a:ext cx="3507343" cy="721995"/>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E5E0DF"/>
                </a:solidFill>
                <a:latin typeface="Overpass" pitchFamily="34" charset="0"/>
                <a:ea typeface="Overpass" pitchFamily="34" charset="-122"/>
                <a:cs typeface="Overpass" pitchFamily="34" charset="-120"/>
              </a:rPr>
              <a:t>Delays diagnosis and adds anxiety</a:t>
            </a:r>
            <a:endParaRPr lang="en-US" sz="1750" dirty="0"/>
          </a:p>
        </p:txBody>
      </p:sp>
      <p:sp>
        <p:nvSpPr>
          <p:cNvPr id="12" name="Text 9"/>
          <p:cNvSpPr/>
          <p:nvPr/>
        </p:nvSpPr>
        <p:spPr>
          <a:xfrm>
            <a:off x="4854773" y="5206127"/>
            <a:ext cx="3507343" cy="360998"/>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E5E0DF"/>
                </a:solidFill>
                <a:latin typeface="Overpass" pitchFamily="34" charset="0"/>
                <a:ea typeface="Overpass" pitchFamily="34" charset="-122"/>
                <a:cs typeface="Overpass" pitchFamily="34" charset="-120"/>
              </a:rPr>
              <a:t>Increases healthcare costs</a:t>
            </a:r>
            <a:endParaRPr lang="en-US" sz="1750" dirty="0"/>
          </a:p>
        </p:txBody>
      </p:sp>
      <p:sp>
        <p:nvSpPr>
          <p:cNvPr id="13" name="Text 10"/>
          <p:cNvSpPr/>
          <p:nvPr/>
        </p:nvSpPr>
        <p:spPr>
          <a:xfrm>
            <a:off x="4854773" y="5646063"/>
            <a:ext cx="3507343" cy="360998"/>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E5E0DF"/>
                </a:solidFill>
                <a:latin typeface="Overpass" pitchFamily="34" charset="0"/>
                <a:ea typeface="Overpass" pitchFamily="34" charset="-122"/>
                <a:cs typeface="Overpass" pitchFamily="34" charset="-120"/>
              </a:rPr>
              <a:t>Consumes radiologist time</a:t>
            </a:r>
            <a:endParaRPr lang="en-US" sz="1750" dirty="0"/>
          </a:p>
        </p:txBody>
      </p:sp>
      <p:sp>
        <p:nvSpPr>
          <p:cNvPr id="14" name="Text 11"/>
          <p:cNvSpPr/>
          <p:nvPr/>
        </p:nvSpPr>
        <p:spPr>
          <a:xfrm>
            <a:off x="4854773" y="6085999"/>
            <a:ext cx="3507343" cy="360998"/>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E5E0DF"/>
                </a:solidFill>
                <a:latin typeface="Overpass" pitchFamily="34" charset="0"/>
                <a:ea typeface="Overpass" pitchFamily="34" charset="-122"/>
                <a:cs typeface="Overpass" pitchFamily="34" charset="-120"/>
              </a:rPr>
              <a:t>Affects millions globally</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407456"/>
            <a:ext cx="9451419"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Anticipated Impact and Future Work</a:t>
            </a:r>
            <a:endParaRPr lang="en-US" sz="4400" dirty="0"/>
          </a:p>
        </p:txBody>
      </p:sp>
      <p:sp>
        <p:nvSpPr>
          <p:cNvPr id="4" name="Shape 1"/>
          <p:cNvSpPr/>
          <p:nvPr/>
        </p:nvSpPr>
        <p:spPr>
          <a:xfrm>
            <a:off x="837724" y="5470446"/>
            <a:ext cx="538520" cy="538520"/>
          </a:xfrm>
          <a:prstGeom prst="roundRect">
            <a:avLst>
              <a:gd name="adj" fmla="val 18670"/>
            </a:avLst>
          </a:prstGeom>
          <a:solidFill>
            <a:srgbClr val="7E023C"/>
          </a:solidFill>
          <a:ln w="7620">
            <a:solidFill>
              <a:srgbClr val="971B55"/>
            </a:solidFill>
            <a:prstDash val="solid"/>
          </a:ln>
        </p:spPr>
        <p:txBody>
          <a:bodyPr/>
          <a:lstStyle/>
          <a:p>
            <a:endParaRPr lang="en-IL"/>
          </a:p>
        </p:txBody>
      </p:sp>
      <p:pic>
        <p:nvPicPr>
          <p:cNvPr id="5" name="Image 1" descr="preencoded.png"/>
          <p:cNvPicPr>
            <a:picLocks noChangeAspect="1"/>
          </p:cNvPicPr>
          <p:nvPr/>
        </p:nvPicPr>
        <p:blipFill>
          <a:blip r:embed="rId4"/>
          <a:stretch>
            <a:fillRect/>
          </a:stretch>
        </p:blipFill>
        <p:spPr>
          <a:xfrm>
            <a:off x="937974" y="5528429"/>
            <a:ext cx="337899" cy="422434"/>
          </a:xfrm>
          <a:prstGeom prst="rect">
            <a:avLst/>
          </a:prstGeom>
        </p:spPr>
      </p:pic>
      <p:sp>
        <p:nvSpPr>
          <p:cNvPr id="6" name="Text 2"/>
          <p:cNvSpPr/>
          <p:nvPr/>
        </p:nvSpPr>
        <p:spPr>
          <a:xfrm>
            <a:off x="1615559" y="555271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Economic Benefits</a:t>
            </a:r>
            <a:endParaRPr lang="en-US" sz="2200" dirty="0"/>
          </a:p>
        </p:txBody>
      </p:sp>
      <p:sp>
        <p:nvSpPr>
          <p:cNvPr id="7" name="Text 3"/>
          <p:cNvSpPr/>
          <p:nvPr/>
        </p:nvSpPr>
        <p:spPr>
          <a:xfrm>
            <a:off x="1615559" y="6048256"/>
            <a:ext cx="3341013"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Radiologist time saved</a:t>
            </a:r>
            <a:endParaRPr lang="en-US" sz="1850" dirty="0"/>
          </a:p>
        </p:txBody>
      </p:sp>
      <p:sp>
        <p:nvSpPr>
          <p:cNvPr id="8" name="Shape 4"/>
          <p:cNvSpPr/>
          <p:nvPr/>
        </p:nvSpPr>
        <p:spPr>
          <a:xfrm>
            <a:off x="5255776" y="5470446"/>
            <a:ext cx="538520" cy="538520"/>
          </a:xfrm>
          <a:prstGeom prst="roundRect">
            <a:avLst>
              <a:gd name="adj" fmla="val 18670"/>
            </a:avLst>
          </a:prstGeom>
          <a:solidFill>
            <a:srgbClr val="7E023C"/>
          </a:solidFill>
          <a:ln w="7620">
            <a:solidFill>
              <a:srgbClr val="971B55"/>
            </a:solidFill>
            <a:prstDash val="solid"/>
          </a:ln>
        </p:spPr>
        <p:txBody>
          <a:bodyPr/>
          <a:lstStyle/>
          <a:p>
            <a:endParaRPr lang="en-IL"/>
          </a:p>
        </p:txBody>
      </p:sp>
      <p:pic>
        <p:nvPicPr>
          <p:cNvPr id="9" name="Image 2" descr="preencoded.png"/>
          <p:cNvPicPr>
            <a:picLocks noChangeAspect="1"/>
          </p:cNvPicPr>
          <p:nvPr/>
        </p:nvPicPr>
        <p:blipFill>
          <a:blip r:embed="rId5"/>
          <a:stretch>
            <a:fillRect/>
          </a:stretch>
        </p:blipFill>
        <p:spPr>
          <a:xfrm>
            <a:off x="5356027" y="5528429"/>
            <a:ext cx="337899" cy="422434"/>
          </a:xfrm>
          <a:prstGeom prst="rect">
            <a:avLst/>
          </a:prstGeom>
        </p:spPr>
      </p:pic>
      <p:sp>
        <p:nvSpPr>
          <p:cNvPr id="10" name="Text 5"/>
          <p:cNvSpPr/>
          <p:nvPr/>
        </p:nvSpPr>
        <p:spPr>
          <a:xfrm>
            <a:off x="6033611" y="555271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Clinical Benefits</a:t>
            </a:r>
            <a:endParaRPr lang="en-US" sz="2200" dirty="0"/>
          </a:p>
        </p:txBody>
      </p:sp>
      <p:sp>
        <p:nvSpPr>
          <p:cNvPr id="11" name="Text 6"/>
          <p:cNvSpPr/>
          <p:nvPr/>
        </p:nvSpPr>
        <p:spPr>
          <a:xfrm>
            <a:off x="6033611" y="6048256"/>
            <a:ext cx="3341013"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Improved accuracy, reduced misdiagnosis</a:t>
            </a:r>
            <a:endParaRPr lang="en-US" sz="1850" dirty="0"/>
          </a:p>
        </p:txBody>
      </p:sp>
      <p:sp>
        <p:nvSpPr>
          <p:cNvPr id="12" name="Shape 7"/>
          <p:cNvSpPr/>
          <p:nvPr/>
        </p:nvSpPr>
        <p:spPr>
          <a:xfrm>
            <a:off x="9673828" y="5470446"/>
            <a:ext cx="538520" cy="538520"/>
          </a:xfrm>
          <a:prstGeom prst="roundRect">
            <a:avLst>
              <a:gd name="adj" fmla="val 18670"/>
            </a:avLst>
          </a:prstGeom>
          <a:solidFill>
            <a:srgbClr val="7E023C"/>
          </a:solidFill>
          <a:ln w="7620">
            <a:solidFill>
              <a:srgbClr val="971B55"/>
            </a:solidFill>
            <a:prstDash val="solid"/>
          </a:ln>
        </p:spPr>
        <p:txBody>
          <a:bodyPr/>
          <a:lstStyle/>
          <a:p>
            <a:endParaRPr lang="en-IL"/>
          </a:p>
        </p:txBody>
      </p:sp>
      <p:pic>
        <p:nvPicPr>
          <p:cNvPr id="13" name="Image 3" descr="preencoded.png"/>
          <p:cNvPicPr>
            <a:picLocks noChangeAspect="1"/>
          </p:cNvPicPr>
          <p:nvPr/>
        </p:nvPicPr>
        <p:blipFill>
          <a:blip r:embed="rId6"/>
          <a:stretch>
            <a:fillRect/>
          </a:stretch>
        </p:blipFill>
        <p:spPr>
          <a:xfrm>
            <a:off x="9774079" y="5528429"/>
            <a:ext cx="337899" cy="422434"/>
          </a:xfrm>
          <a:prstGeom prst="rect">
            <a:avLst/>
          </a:prstGeom>
        </p:spPr>
      </p:pic>
      <p:sp>
        <p:nvSpPr>
          <p:cNvPr id="14" name="Text 8"/>
          <p:cNvSpPr/>
          <p:nvPr/>
        </p:nvSpPr>
        <p:spPr>
          <a:xfrm>
            <a:off x="10451663" y="555271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Social Benefits</a:t>
            </a:r>
            <a:endParaRPr lang="en-US" sz="2200" dirty="0"/>
          </a:p>
        </p:txBody>
      </p:sp>
      <p:sp>
        <p:nvSpPr>
          <p:cNvPr id="15" name="Text 9"/>
          <p:cNvSpPr/>
          <p:nvPr/>
        </p:nvSpPr>
        <p:spPr>
          <a:xfrm>
            <a:off x="10451663" y="6048256"/>
            <a:ext cx="3341013"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Reduced anxiety, improved pregnancy experience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026" name="Picture 2" descr="Fetal Medicine Foundation Belgium - Fetal MRI">
            <a:extLst>
              <a:ext uri="{FF2B5EF4-FFF2-40B4-BE49-F238E27FC236}">
                <a16:creationId xmlns:a16="http://schemas.microsoft.com/office/drawing/2014/main" id="{8A06D605-0DBA-C363-31EA-8ED8FA673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8600" y="0"/>
            <a:ext cx="5511800" cy="8229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0">
            <a:extLst>
              <a:ext uri="{FF2B5EF4-FFF2-40B4-BE49-F238E27FC236}">
                <a16:creationId xmlns:a16="http://schemas.microsoft.com/office/drawing/2014/main" id="{EE36A6FA-F57C-DB7E-167E-417314F74453}"/>
              </a:ext>
            </a:extLst>
          </p:cNvPr>
          <p:cNvSpPr/>
          <p:nvPr/>
        </p:nvSpPr>
        <p:spPr>
          <a:xfrm>
            <a:off x="837723" y="919992"/>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rPr>
              <a:t>Why get MRI?</a:t>
            </a:r>
          </a:p>
        </p:txBody>
      </p:sp>
      <p:sp>
        <p:nvSpPr>
          <p:cNvPr id="6" name="Text 1">
            <a:extLst>
              <a:ext uri="{FF2B5EF4-FFF2-40B4-BE49-F238E27FC236}">
                <a16:creationId xmlns:a16="http://schemas.microsoft.com/office/drawing/2014/main" id="{81DB8C65-29AD-43A1-14FA-CB6639447F68}"/>
              </a:ext>
            </a:extLst>
          </p:cNvPr>
          <p:cNvSpPr/>
          <p:nvPr/>
        </p:nvSpPr>
        <p:spPr>
          <a:xfrm>
            <a:off x="247259" y="2871787"/>
            <a:ext cx="7793547" cy="1792632"/>
          </a:xfrm>
          <a:prstGeom prst="rect">
            <a:avLst/>
          </a:prstGeom>
          <a:noFill/>
          <a:ln/>
        </p:spPr>
        <p:txBody>
          <a:bodyPr wrap="none" lIns="0" tIns="0" rIns="0" bIns="0" rtlCol="0" anchor="t"/>
          <a:lstStyle/>
          <a:p>
            <a:pPr>
              <a:lnSpc>
                <a:spcPct val="200000"/>
              </a:lnSpc>
            </a:pPr>
            <a:r>
              <a:rPr lang="en-US" sz="2700" b="1" dirty="0">
                <a:solidFill>
                  <a:schemeClr val="bg1"/>
                </a:solidFill>
              </a:rPr>
              <a:t>For the fetus: </a:t>
            </a:r>
            <a:br>
              <a:rPr lang="en-US" sz="2700" dirty="0">
                <a:solidFill>
                  <a:schemeClr val="bg1"/>
                </a:solidFill>
              </a:rPr>
            </a:br>
            <a:r>
              <a:rPr lang="en-US" sz="2700" dirty="0">
                <a:solidFill>
                  <a:schemeClr val="bg1"/>
                </a:solidFill>
              </a:rPr>
              <a:t>Clarifying unclear ultrasound, findings brain abnormalities, etc.</a:t>
            </a:r>
          </a:p>
          <a:p>
            <a:pPr>
              <a:lnSpc>
                <a:spcPct val="200000"/>
              </a:lnSpc>
            </a:pPr>
            <a:endParaRPr lang="he-IL" sz="2700" b="1" dirty="0">
              <a:solidFill>
                <a:schemeClr val="bg1"/>
              </a:solidFill>
            </a:endParaRPr>
          </a:p>
          <a:p>
            <a:pPr>
              <a:lnSpc>
                <a:spcPct val="200000"/>
              </a:lnSpc>
            </a:pPr>
            <a:r>
              <a:rPr lang="en-US" sz="2700" b="1" dirty="0">
                <a:solidFill>
                  <a:schemeClr val="bg1"/>
                </a:solidFill>
              </a:rPr>
              <a:t>For the mother: </a:t>
            </a:r>
            <a:br>
              <a:rPr lang="en-US" sz="2700" dirty="0">
                <a:solidFill>
                  <a:schemeClr val="bg1"/>
                </a:solidFill>
              </a:rPr>
            </a:br>
            <a:r>
              <a:rPr lang="en-US" sz="2700" dirty="0">
                <a:solidFill>
                  <a:schemeClr val="bg1"/>
                </a:solidFill>
              </a:rPr>
              <a:t>Appendicitis, cancer evaluation, neurological symptoms etc.</a:t>
            </a:r>
          </a:p>
        </p:txBody>
      </p:sp>
      <p:sp>
        <p:nvSpPr>
          <p:cNvPr id="10" name="Text 0">
            <a:extLst>
              <a:ext uri="{FF2B5EF4-FFF2-40B4-BE49-F238E27FC236}">
                <a16:creationId xmlns:a16="http://schemas.microsoft.com/office/drawing/2014/main" id="{51E4A103-39B3-1383-E197-2D7E409A155A}"/>
              </a:ext>
            </a:extLst>
          </p:cNvPr>
          <p:cNvSpPr/>
          <p:nvPr/>
        </p:nvSpPr>
        <p:spPr>
          <a:xfrm>
            <a:off x="837722" y="1463754"/>
            <a:ext cx="7468553" cy="2816066"/>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Please measure the brain's bone-to-bone diameter
</a:t>
            </a:r>
            <a:endParaRPr 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80000"/>
            </a:srgbClr>
          </a:solidFill>
          <a:ln/>
        </p:spPr>
        <p:txBody>
          <a:bodyPr/>
          <a:lstStyle/>
          <a:p>
            <a:endParaRPr lang="en-IL"/>
          </a:p>
        </p:txBody>
      </p:sp>
      <p:sp>
        <p:nvSpPr>
          <p:cNvPr id="4" name="Shape 1"/>
          <p:cNvSpPr/>
          <p:nvPr/>
        </p:nvSpPr>
        <p:spPr>
          <a:xfrm>
            <a:off x="0" y="0"/>
            <a:ext cx="14630400" cy="8229600"/>
          </a:xfrm>
          <a:prstGeom prst="rect">
            <a:avLst/>
          </a:prstGeom>
          <a:solidFill>
            <a:srgbClr val="E6E6E7"/>
          </a:solidFill>
          <a:ln/>
        </p:spPr>
        <p:txBody>
          <a:bodyPr/>
          <a:lstStyle/>
          <a:p>
            <a:endParaRPr lang="en-IL"/>
          </a:p>
        </p:txBody>
      </p:sp>
      <p:pic>
        <p:nvPicPr>
          <p:cNvPr id="5" name="Image 1" descr="preencoded.png"/>
          <p:cNvPicPr>
            <a:picLocks noChangeAspect="1"/>
          </p:cNvPicPr>
          <p:nvPr/>
        </p:nvPicPr>
        <p:blipFill>
          <a:blip r:embed="rId4"/>
          <a:stretch>
            <a:fillRect/>
          </a:stretch>
        </p:blipFill>
        <p:spPr>
          <a:xfrm>
            <a:off x="0" y="380438"/>
            <a:ext cx="14630400" cy="8229600"/>
          </a:xfrm>
          <a:prstGeom prst="rect">
            <a:avLst/>
          </a:prstGeom>
        </p:spPr>
      </p:pic>
      <p:sp>
        <p:nvSpPr>
          <p:cNvPr id="6" name="Shape 2"/>
          <p:cNvSpPr/>
          <p:nvPr/>
        </p:nvSpPr>
        <p:spPr>
          <a:xfrm>
            <a:off x="121920" y="121920"/>
            <a:ext cx="1203127" cy="152400"/>
          </a:xfrm>
          <a:prstGeom prst="roundRect">
            <a:avLst>
              <a:gd name="adj" fmla="val 36000"/>
            </a:avLst>
          </a:prstGeom>
          <a:solidFill>
            <a:srgbClr val="FECACA">
              <a:alpha val="16000"/>
            </a:srgbClr>
          </a:solidFill>
          <a:ln/>
        </p:spPr>
        <p:txBody>
          <a:bodyPr/>
          <a:lstStyle/>
          <a:p>
            <a:endParaRPr lang="en-IL"/>
          </a:p>
        </p:txBody>
      </p:sp>
      <p:sp>
        <p:nvSpPr>
          <p:cNvPr id="7" name="Text 3"/>
          <p:cNvSpPr/>
          <p:nvPr/>
        </p:nvSpPr>
        <p:spPr>
          <a:xfrm>
            <a:off x="182880" y="141327"/>
            <a:ext cx="1081207" cy="113467"/>
          </a:xfrm>
          <a:prstGeom prst="rect">
            <a:avLst/>
          </a:prstGeom>
          <a:noFill/>
          <a:ln/>
        </p:spPr>
        <p:txBody>
          <a:bodyPr wrap="none" lIns="0" tIns="0" rIns="0" bIns="0" rtlCol="0" anchor="t"/>
          <a:lstStyle/>
          <a:p>
            <a:pPr marL="0" indent="0" algn="l">
              <a:lnSpc>
                <a:spcPts val="850"/>
              </a:lnSpc>
              <a:buNone/>
            </a:pPr>
            <a:r>
              <a:rPr lang="en-US" sz="700" dirty="0">
                <a:solidFill>
                  <a:srgbClr val="FECACA"/>
                </a:solidFill>
                <a:latin typeface="PPMori, sans-serif Medium" pitchFamily="34" charset="0"/>
                <a:ea typeface="PPMori, sans-serif Medium" pitchFamily="34" charset="-122"/>
                <a:cs typeface="PPMori, sans-serif Medium" pitchFamily="34" charset="-120"/>
              </a:rPr>
              <a:t> Error uploading image.</a:t>
            </a:r>
            <a:endParaRPr lang="en-US" sz="700" dirty="0"/>
          </a:p>
        </p:txBody>
      </p:sp>
      <p:pic>
        <p:nvPicPr>
          <p:cNvPr id="8" name="Image 2" descr="preencoded.png"/>
          <p:cNvPicPr>
            <a:picLocks noChangeAspect="1"/>
          </p:cNvPicPr>
          <p:nvPr/>
        </p:nvPicPr>
        <p:blipFill>
          <a:blip r:embed="rId5"/>
          <a:stretch>
            <a:fillRect/>
          </a:stretch>
        </p:blipFill>
        <p:spPr>
          <a:xfrm>
            <a:off x="182880" y="141327"/>
            <a:ext cx="91440" cy="91440"/>
          </a:xfrm>
          <a:prstGeom prst="rect">
            <a:avLst/>
          </a:prstGeom>
        </p:spPr>
      </p:pic>
      <p:sp>
        <p:nvSpPr>
          <p:cNvPr id="9" name="Text 4"/>
          <p:cNvSpPr/>
          <p:nvPr/>
        </p:nvSpPr>
        <p:spPr>
          <a:xfrm>
            <a:off x="837724" y="1765578"/>
            <a:ext cx="11472505" cy="1126569"/>
          </a:xfrm>
          <a:prstGeom prst="rect">
            <a:avLst/>
          </a:prstGeom>
          <a:noFill/>
          <a:ln/>
        </p:spPr>
        <p:txBody>
          <a:bodyPr wrap="square" lIns="0" tIns="0" rIns="0" bIns="0" rtlCol="0" anchor="t"/>
          <a:lstStyle/>
          <a:p>
            <a:pPr marL="0" indent="0" algn="l">
              <a:lnSpc>
                <a:spcPts val="4400"/>
              </a:lnSpc>
              <a:buNone/>
            </a:pPr>
            <a:r>
              <a:rPr lang="en-US" sz="3500" b="1" dirty="0">
                <a:solidFill>
                  <a:srgbClr val="FFFFFF"/>
                </a:solidFill>
                <a:latin typeface="Overpass Bold" pitchFamily="34" charset="0"/>
                <a:ea typeface="Overpass Bold" pitchFamily="34" charset="-122"/>
                <a:cs typeface="Overpass Bold" pitchFamily="34" charset="-120"/>
              </a:rPr>
              <a:t>The Sagol Brain Institute: Advanced Brain Imaging Lab
Lead by Dafna Ben-Bashat</a:t>
            </a:r>
            <a:endParaRPr lang="en-US" sz="3500" dirty="0"/>
          </a:p>
        </p:txBody>
      </p:sp>
      <p:sp>
        <p:nvSpPr>
          <p:cNvPr id="10" name="Text 5"/>
          <p:cNvSpPr/>
          <p:nvPr/>
        </p:nvSpPr>
        <p:spPr>
          <a:xfrm>
            <a:off x="837724" y="3376732"/>
            <a:ext cx="6185535" cy="2871788"/>
          </a:xfrm>
          <a:prstGeom prst="rect">
            <a:avLst/>
          </a:prstGeom>
          <a:noFill/>
          <a:ln/>
        </p:spPr>
        <p:txBody>
          <a:bodyPr wrap="square" lIns="0" tIns="0" rIns="0" bIns="0" rtlCol="0" anchor="t"/>
          <a:lstStyle/>
          <a:p>
            <a:pPr marL="0" indent="0" algn="l">
              <a:lnSpc>
                <a:spcPts val="3750"/>
              </a:lnSpc>
              <a:buNone/>
            </a:pPr>
            <a:r>
              <a:rPr lang="en-US" sz="2350" dirty="0">
                <a:solidFill>
                  <a:srgbClr val="E5E0DF"/>
                </a:solidFill>
                <a:latin typeface="Overpass" pitchFamily="34" charset="0"/>
                <a:ea typeface="Overpass" pitchFamily="34" charset="-122"/>
                <a:cs typeface="Overpass" pitchFamily="34" charset="-120"/>
              </a:rPr>
              <a:t>The Sagol Brain Institute pioneers advanced MRI techniques. We characterize brain tissue and vascular systems. Our goal is to enhance diagnosis and assess therapy response. Key research areas in our project include fetal brain development.</a:t>
            </a:r>
            <a:endParaRPr lang="en-US" sz="2350" dirty="0"/>
          </a:p>
        </p:txBody>
      </p:sp>
      <p:pic>
        <p:nvPicPr>
          <p:cNvPr id="11" name="Image 3" descr="preencoded.png"/>
          <p:cNvPicPr>
            <a:picLocks noChangeAspect="1"/>
          </p:cNvPicPr>
          <p:nvPr/>
        </p:nvPicPr>
        <p:blipFill>
          <a:blip r:embed="rId6"/>
          <a:stretch>
            <a:fillRect/>
          </a:stretch>
        </p:blipFill>
        <p:spPr>
          <a:xfrm>
            <a:off x="7614761" y="3430548"/>
            <a:ext cx="6235817" cy="2303262"/>
          </a:xfrm>
          <a:prstGeom prst="rect">
            <a:avLst/>
          </a:prstGeom>
        </p:spPr>
      </p:pic>
      <p:pic>
        <p:nvPicPr>
          <p:cNvPr id="13" name="Picture 12" descr="A white text on a blue background&#10;&#10;AI-generated content may be incorrect.">
            <a:extLst>
              <a:ext uri="{FF2B5EF4-FFF2-40B4-BE49-F238E27FC236}">
                <a16:creationId xmlns:a16="http://schemas.microsoft.com/office/drawing/2014/main" id="{EDA68E2C-FE6C-0922-8A5B-48AF9681F6AB}"/>
              </a:ext>
            </a:extLst>
          </p:cNvPr>
          <p:cNvPicPr>
            <a:picLocks noChangeAspect="1"/>
          </p:cNvPicPr>
          <p:nvPr/>
        </p:nvPicPr>
        <p:blipFill>
          <a:blip r:embed="rId7"/>
          <a:stretch>
            <a:fillRect/>
          </a:stretch>
        </p:blipFill>
        <p:spPr>
          <a:xfrm>
            <a:off x="11917764" y="1491258"/>
            <a:ext cx="2460378" cy="10045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3801" y="547444"/>
            <a:ext cx="7468553" cy="1408033"/>
          </a:xfrm>
          <a:prstGeom prst="rect">
            <a:avLst/>
          </a:prstGeom>
          <a:noFill/>
          <a:ln/>
        </p:spPr>
        <p:txBody>
          <a:bodyPr wrap="square" lIns="0" tIns="0" rIns="0" bIns="0" rtlCol="0" anchor="t"/>
          <a:lstStyle/>
          <a:p>
            <a:pPr marL="0" indent="0" algn="ctr">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Automated Fetal Brain Measurement from MRI</a:t>
            </a:r>
            <a:endParaRPr lang="en-US" sz="4400" dirty="0"/>
          </a:p>
        </p:txBody>
      </p:sp>
      <p:sp>
        <p:nvSpPr>
          <p:cNvPr id="4" name="Text 1"/>
          <p:cNvSpPr/>
          <p:nvPr/>
        </p:nvSpPr>
        <p:spPr>
          <a:xfrm>
            <a:off x="6093800" y="2084957"/>
            <a:ext cx="7468553" cy="383024"/>
          </a:xfrm>
          <a:prstGeom prst="rect">
            <a:avLst/>
          </a:prstGeom>
          <a:noFill/>
          <a:ln/>
        </p:spPr>
        <p:txBody>
          <a:bodyPr wrap="none" lIns="0" tIns="0" rIns="0" bIns="0" rtlCol="0" anchor="t"/>
          <a:lstStyle/>
          <a:p>
            <a:pPr marL="0" indent="0" algn="ctr">
              <a:lnSpc>
                <a:spcPts val="3000"/>
              </a:lnSpc>
              <a:buNone/>
            </a:pPr>
            <a:r>
              <a:rPr lang="en-US" sz="1850" dirty="0">
                <a:solidFill>
                  <a:srgbClr val="E5E0DF"/>
                </a:solidFill>
                <a:latin typeface="Overpass" pitchFamily="34" charset="0"/>
                <a:ea typeface="Overpass" pitchFamily="34" charset="-122"/>
                <a:cs typeface="Overpass" pitchFamily="34" charset="-120"/>
              </a:rPr>
              <a:t>Jonathan Lautman, Naveh Ayal, &amp; Itamar Cohen</a:t>
            </a:r>
            <a:endParaRPr lang="en-US" sz="1850" dirty="0"/>
          </a:p>
        </p:txBody>
      </p:sp>
      <p:sp>
        <p:nvSpPr>
          <p:cNvPr id="6" name="Text 3"/>
          <p:cNvSpPr/>
          <p:nvPr/>
        </p:nvSpPr>
        <p:spPr>
          <a:xfrm>
            <a:off x="6224879" y="6532557"/>
            <a:ext cx="7819059" cy="703898"/>
          </a:xfrm>
          <a:prstGeom prst="rect">
            <a:avLst/>
          </a:prstGeom>
          <a:noFill/>
          <a:ln/>
        </p:spPr>
        <p:txBody>
          <a:bodyPr wrap="square" lIns="0" tIns="0" rIns="0" bIns="0" rtlCol="0" anchor="t"/>
          <a:lstStyle/>
          <a:p>
            <a:pPr marL="0" indent="0" algn="ctr">
              <a:lnSpc>
                <a:spcPts val="2750"/>
              </a:lnSpc>
              <a:buNone/>
            </a:pPr>
            <a:r>
              <a:rPr lang="en-US" sz="2400" dirty="0">
                <a:solidFill>
                  <a:srgbClr val="FFFFFF"/>
                </a:solidFill>
                <a:latin typeface="Overpass Bold" pitchFamily="34" charset="0"/>
                <a:ea typeface="Overpass Bold" pitchFamily="34" charset="-122"/>
                <a:cs typeface="Overpass Bold" pitchFamily="34" charset="-120"/>
              </a:rPr>
              <a:t>Real-Time Analysis Goal : Aims for immediate, automated analysis during clinical MRI scans.</a:t>
            </a:r>
            <a:endParaRPr lang="en-US" sz="2400" dirty="0"/>
          </a:p>
        </p:txBody>
      </p:sp>
      <p:pic>
        <p:nvPicPr>
          <p:cNvPr id="7" name="Picture 6">
            <a:extLst>
              <a:ext uri="{FF2B5EF4-FFF2-40B4-BE49-F238E27FC236}">
                <a16:creationId xmlns:a16="http://schemas.microsoft.com/office/drawing/2014/main" id="{B6827F60-81CF-E877-95C8-2FA392442507}"/>
              </a:ext>
            </a:extLst>
          </p:cNvPr>
          <p:cNvPicPr>
            <a:picLocks noChangeAspect="1"/>
          </p:cNvPicPr>
          <p:nvPr/>
        </p:nvPicPr>
        <p:blipFill>
          <a:blip r:embed="rId4"/>
          <a:srcRect l="74742" t="3192" r="575" b="24141"/>
          <a:stretch>
            <a:fillRect/>
          </a:stretch>
        </p:blipFill>
        <p:spPr>
          <a:xfrm>
            <a:off x="8716039" y="3171412"/>
            <a:ext cx="2494505" cy="23373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D4CA3-02EE-F08B-35B8-70D7FAF81F31}"/>
            </a:ext>
          </a:extLst>
        </p:cNvPr>
        <p:cNvGrpSpPr/>
        <p:nvPr/>
      </p:nvGrpSpPr>
      <p:grpSpPr>
        <a:xfrm>
          <a:off x="0" y="0"/>
          <a:ext cx="0" cy="0"/>
          <a:chOff x="0" y="0"/>
          <a:chExt cx="0" cy="0"/>
        </a:xfrm>
      </p:grpSpPr>
      <p:pic>
        <p:nvPicPr>
          <p:cNvPr id="11" name="Image 3" descr="preencoded.png">
            <a:extLst>
              <a:ext uri="{FF2B5EF4-FFF2-40B4-BE49-F238E27FC236}">
                <a16:creationId xmlns:a16="http://schemas.microsoft.com/office/drawing/2014/main" id="{E4F3877A-9DA3-71BF-6606-22875EEBE013}"/>
              </a:ext>
            </a:extLst>
          </p:cNvPr>
          <p:cNvPicPr>
            <a:picLocks noChangeAspect="1"/>
          </p:cNvPicPr>
          <p:nvPr/>
        </p:nvPicPr>
        <p:blipFill>
          <a:blip r:embed="rId3"/>
          <a:stretch>
            <a:fillRect/>
          </a:stretch>
        </p:blipFill>
        <p:spPr>
          <a:xfrm>
            <a:off x="0" y="0"/>
            <a:ext cx="14665702" cy="8229600"/>
          </a:xfrm>
          <a:prstGeom prst="rect">
            <a:avLst/>
          </a:prstGeom>
        </p:spPr>
      </p:pic>
      <p:pic>
        <p:nvPicPr>
          <p:cNvPr id="2" name="Image 0" descr="preencoded.png">
            <a:extLst>
              <a:ext uri="{FF2B5EF4-FFF2-40B4-BE49-F238E27FC236}">
                <a16:creationId xmlns:a16="http://schemas.microsoft.com/office/drawing/2014/main" id="{65343CE4-B470-69F6-643B-B9C40A4B7AFE}"/>
              </a:ext>
            </a:extLst>
          </p:cNvPr>
          <p:cNvPicPr>
            <a:picLocks noChangeAspect="1"/>
          </p:cNvPicPr>
          <p:nvPr/>
        </p:nvPicPr>
        <p:blipFill>
          <a:blip r:embed="rId4"/>
          <a:stretch>
            <a:fillRect/>
          </a:stretch>
        </p:blipFill>
        <p:spPr>
          <a:xfrm>
            <a:off x="0" y="446788"/>
            <a:ext cx="14630400" cy="8229600"/>
          </a:xfrm>
          <a:prstGeom prst="rect">
            <a:avLst/>
          </a:prstGeom>
        </p:spPr>
      </p:pic>
      <p:sp>
        <p:nvSpPr>
          <p:cNvPr id="3" name="Shape 0">
            <a:extLst>
              <a:ext uri="{FF2B5EF4-FFF2-40B4-BE49-F238E27FC236}">
                <a16:creationId xmlns:a16="http://schemas.microsoft.com/office/drawing/2014/main" id="{58E9FC6C-97ED-30AE-55A6-8C4B8D597314}"/>
              </a:ext>
            </a:extLst>
          </p:cNvPr>
          <p:cNvSpPr/>
          <p:nvPr/>
        </p:nvSpPr>
        <p:spPr>
          <a:xfrm>
            <a:off x="0" y="0"/>
            <a:ext cx="14665702" cy="8229600"/>
          </a:xfrm>
          <a:prstGeom prst="rect">
            <a:avLst/>
          </a:prstGeom>
          <a:solidFill>
            <a:srgbClr val="252222">
              <a:alpha val="80000"/>
            </a:srgbClr>
          </a:solidFill>
          <a:ln/>
        </p:spPr>
        <p:txBody>
          <a:bodyPr/>
          <a:lstStyle/>
          <a:p>
            <a:endParaRPr lang="en-IL" b="1"/>
          </a:p>
        </p:txBody>
      </p:sp>
      <p:sp>
        <p:nvSpPr>
          <p:cNvPr id="6" name="Shape 2">
            <a:extLst>
              <a:ext uri="{FF2B5EF4-FFF2-40B4-BE49-F238E27FC236}">
                <a16:creationId xmlns:a16="http://schemas.microsoft.com/office/drawing/2014/main" id="{F0BD5F65-3E27-100E-438D-6F5E94BF12AF}"/>
              </a:ext>
            </a:extLst>
          </p:cNvPr>
          <p:cNvSpPr/>
          <p:nvPr/>
        </p:nvSpPr>
        <p:spPr>
          <a:xfrm>
            <a:off x="121920" y="121920"/>
            <a:ext cx="1203127" cy="152400"/>
          </a:xfrm>
          <a:prstGeom prst="roundRect">
            <a:avLst>
              <a:gd name="adj" fmla="val 36000"/>
            </a:avLst>
          </a:prstGeom>
          <a:solidFill>
            <a:srgbClr val="FECACA">
              <a:alpha val="16000"/>
            </a:srgbClr>
          </a:solidFill>
          <a:ln/>
        </p:spPr>
        <p:txBody>
          <a:bodyPr/>
          <a:lstStyle/>
          <a:p>
            <a:endParaRPr lang="en-IL" b="1"/>
          </a:p>
        </p:txBody>
      </p:sp>
      <p:sp>
        <p:nvSpPr>
          <p:cNvPr id="7" name="Text 3">
            <a:extLst>
              <a:ext uri="{FF2B5EF4-FFF2-40B4-BE49-F238E27FC236}">
                <a16:creationId xmlns:a16="http://schemas.microsoft.com/office/drawing/2014/main" id="{625F0DC6-B54D-04B0-BBB7-83A0ABF87318}"/>
              </a:ext>
            </a:extLst>
          </p:cNvPr>
          <p:cNvSpPr/>
          <p:nvPr/>
        </p:nvSpPr>
        <p:spPr>
          <a:xfrm>
            <a:off x="182880" y="141327"/>
            <a:ext cx="1081207" cy="113467"/>
          </a:xfrm>
          <a:prstGeom prst="rect">
            <a:avLst/>
          </a:prstGeom>
          <a:noFill/>
          <a:ln/>
        </p:spPr>
        <p:txBody>
          <a:bodyPr wrap="none" lIns="0" tIns="0" rIns="0" bIns="0" rtlCol="0" anchor="t"/>
          <a:lstStyle/>
          <a:p>
            <a:pPr marL="0" indent="0" algn="l">
              <a:lnSpc>
                <a:spcPts val="850"/>
              </a:lnSpc>
              <a:buNone/>
            </a:pPr>
            <a:r>
              <a:rPr lang="en-US" sz="700" b="1" dirty="0">
                <a:solidFill>
                  <a:srgbClr val="FECACA"/>
                </a:solidFill>
                <a:latin typeface="PPMori, sans-serif Medium" pitchFamily="34" charset="0"/>
                <a:ea typeface="PPMori, sans-serif Medium" pitchFamily="34" charset="-122"/>
                <a:cs typeface="PPMori, sans-serif Medium" pitchFamily="34" charset="-120"/>
              </a:rPr>
              <a:t> Error uploading image.</a:t>
            </a:r>
            <a:endParaRPr lang="en-US" sz="700" b="1" dirty="0"/>
          </a:p>
        </p:txBody>
      </p:sp>
      <p:pic>
        <p:nvPicPr>
          <p:cNvPr id="8" name="Image 2" descr="preencoded.png">
            <a:extLst>
              <a:ext uri="{FF2B5EF4-FFF2-40B4-BE49-F238E27FC236}">
                <a16:creationId xmlns:a16="http://schemas.microsoft.com/office/drawing/2014/main" id="{C953CBEF-608F-6F2B-DF5A-1DEA670C0389}"/>
              </a:ext>
            </a:extLst>
          </p:cNvPr>
          <p:cNvPicPr>
            <a:picLocks noChangeAspect="1"/>
          </p:cNvPicPr>
          <p:nvPr/>
        </p:nvPicPr>
        <p:blipFill>
          <a:blip r:embed="rId5"/>
          <a:stretch>
            <a:fillRect/>
          </a:stretch>
        </p:blipFill>
        <p:spPr>
          <a:xfrm>
            <a:off x="182880" y="141327"/>
            <a:ext cx="91440" cy="91440"/>
          </a:xfrm>
          <a:prstGeom prst="rect">
            <a:avLst/>
          </a:prstGeom>
        </p:spPr>
      </p:pic>
      <p:sp>
        <p:nvSpPr>
          <p:cNvPr id="9" name="Text 4">
            <a:extLst>
              <a:ext uri="{FF2B5EF4-FFF2-40B4-BE49-F238E27FC236}">
                <a16:creationId xmlns:a16="http://schemas.microsoft.com/office/drawing/2014/main" id="{DCCF92D8-167F-C83E-141E-C20C888AE0AC}"/>
              </a:ext>
            </a:extLst>
          </p:cNvPr>
          <p:cNvSpPr/>
          <p:nvPr/>
        </p:nvSpPr>
        <p:spPr>
          <a:xfrm>
            <a:off x="1008225" y="1241120"/>
            <a:ext cx="12753907" cy="1126569"/>
          </a:xfrm>
          <a:prstGeom prst="rect">
            <a:avLst/>
          </a:prstGeom>
          <a:noFill/>
          <a:ln/>
        </p:spPr>
        <p:txBody>
          <a:bodyPr wrap="square" lIns="0" tIns="0" rIns="0" bIns="0" rtlCol="0" anchor="t"/>
          <a:lstStyle/>
          <a:p>
            <a:pPr marL="0" indent="0" algn="ctr">
              <a:lnSpc>
                <a:spcPts val="4400"/>
              </a:lnSpc>
              <a:buNone/>
            </a:pPr>
            <a:r>
              <a:rPr lang="en-US" sz="4800" b="1" dirty="0">
                <a:solidFill>
                  <a:srgbClr val="FFFFFF"/>
                </a:solidFill>
                <a:latin typeface="Overpass Bold" pitchFamily="34" charset="0"/>
                <a:ea typeface="Overpass Bold" pitchFamily="34" charset="-122"/>
                <a:cs typeface="Overpass Bold" pitchFamily="34" charset="-120"/>
              </a:rPr>
              <a:t>Advanced Brain Imaging Lab</a:t>
            </a:r>
          </a:p>
          <a:p>
            <a:pPr marL="0" indent="0" algn="ctr">
              <a:lnSpc>
                <a:spcPts val="4400"/>
              </a:lnSpc>
              <a:buNone/>
            </a:pPr>
            <a:r>
              <a:rPr lang="en-US" sz="3200" b="1" dirty="0">
                <a:solidFill>
                  <a:srgbClr val="FFFFFF"/>
                </a:solidFill>
                <a:latin typeface="Overpass Bold" pitchFamily="34" charset="0"/>
                <a:ea typeface="Overpass Bold" pitchFamily="34" charset="-122"/>
                <a:cs typeface="Overpass Bold" pitchFamily="34" charset="-120"/>
              </a:rPr>
              <a:t>Lead by Professor Dafna Ben-Bashat</a:t>
            </a:r>
            <a:endParaRPr lang="en-US" sz="3200" b="1" dirty="0"/>
          </a:p>
        </p:txBody>
      </p:sp>
      <p:pic>
        <p:nvPicPr>
          <p:cNvPr id="13" name="Picture 12" descr="A white text on a blue background&#10;&#10;AI-generated content may be incorrect.">
            <a:extLst>
              <a:ext uri="{FF2B5EF4-FFF2-40B4-BE49-F238E27FC236}">
                <a16:creationId xmlns:a16="http://schemas.microsoft.com/office/drawing/2014/main" id="{E59E5507-553B-C743-9FB8-3E993DBCA7FF}"/>
              </a:ext>
            </a:extLst>
          </p:cNvPr>
          <p:cNvPicPr>
            <a:picLocks noChangeAspect="1"/>
          </p:cNvPicPr>
          <p:nvPr/>
        </p:nvPicPr>
        <p:blipFill>
          <a:blip r:embed="rId6"/>
          <a:stretch>
            <a:fillRect/>
          </a:stretch>
        </p:blipFill>
        <p:spPr>
          <a:xfrm>
            <a:off x="11871122" y="7058329"/>
            <a:ext cx="2759278" cy="1126569"/>
          </a:xfrm>
          <a:prstGeom prst="rect">
            <a:avLst/>
          </a:prstGeom>
        </p:spPr>
      </p:pic>
      <p:pic>
        <p:nvPicPr>
          <p:cNvPr id="12" name="Image 0" descr="preencoded.png">
            <a:extLst>
              <a:ext uri="{FF2B5EF4-FFF2-40B4-BE49-F238E27FC236}">
                <a16:creationId xmlns:a16="http://schemas.microsoft.com/office/drawing/2014/main" id="{86D0784C-A6CA-0B97-976E-7AFC537F4B18}"/>
              </a:ext>
            </a:extLst>
          </p:cNvPr>
          <p:cNvPicPr>
            <a:picLocks noChangeAspect="1"/>
          </p:cNvPicPr>
          <p:nvPr/>
        </p:nvPicPr>
        <p:blipFill>
          <a:blip r:embed="rId7"/>
          <a:stretch>
            <a:fillRect/>
          </a:stretch>
        </p:blipFill>
        <p:spPr>
          <a:xfrm>
            <a:off x="1931372" y="3095532"/>
            <a:ext cx="598408" cy="598408"/>
          </a:xfrm>
          <a:prstGeom prst="rect">
            <a:avLst/>
          </a:prstGeom>
        </p:spPr>
      </p:pic>
      <p:sp>
        <p:nvSpPr>
          <p:cNvPr id="14" name="Text 1">
            <a:extLst>
              <a:ext uri="{FF2B5EF4-FFF2-40B4-BE49-F238E27FC236}">
                <a16:creationId xmlns:a16="http://schemas.microsoft.com/office/drawing/2014/main" id="{9F629657-C506-B228-80C7-33609E59E4FB}"/>
              </a:ext>
            </a:extLst>
          </p:cNvPr>
          <p:cNvSpPr/>
          <p:nvPr/>
        </p:nvSpPr>
        <p:spPr>
          <a:xfrm>
            <a:off x="723483" y="3933256"/>
            <a:ext cx="3014305" cy="844629"/>
          </a:xfrm>
          <a:prstGeom prst="rect">
            <a:avLst/>
          </a:prstGeom>
          <a:noFill/>
          <a:ln/>
        </p:spPr>
        <p:txBody>
          <a:bodyPr wrap="square" lIns="0" tIns="0" rIns="0" bIns="0" rtlCol="0" anchor="t"/>
          <a:lstStyle/>
          <a:p>
            <a:pPr marL="0" indent="0" algn="ctr">
              <a:lnSpc>
                <a:spcPts val="3300"/>
              </a:lnSpc>
              <a:buNone/>
            </a:pPr>
            <a:r>
              <a:rPr lang="en-US" sz="2650" b="1" dirty="0">
                <a:solidFill>
                  <a:srgbClr val="E5E0DF"/>
                </a:solidFill>
                <a:latin typeface="Overpass Bold" pitchFamily="34" charset="0"/>
                <a:ea typeface="Overpass Bold" pitchFamily="34" charset="-122"/>
                <a:cs typeface="Overpass Bold" pitchFamily="34" charset="-120"/>
              </a:rPr>
              <a:t>Subjectivity into Automative</a:t>
            </a:r>
            <a:endParaRPr lang="en-US" sz="2650" b="1" dirty="0"/>
          </a:p>
        </p:txBody>
      </p:sp>
      <p:sp>
        <p:nvSpPr>
          <p:cNvPr id="15" name="Text 2">
            <a:extLst>
              <a:ext uri="{FF2B5EF4-FFF2-40B4-BE49-F238E27FC236}">
                <a16:creationId xmlns:a16="http://schemas.microsoft.com/office/drawing/2014/main" id="{7FC4F771-ABE0-5FA2-B70D-210907D212C5}"/>
              </a:ext>
            </a:extLst>
          </p:cNvPr>
          <p:cNvSpPr/>
          <p:nvPr/>
        </p:nvSpPr>
        <p:spPr>
          <a:xfrm>
            <a:off x="723483" y="5343789"/>
            <a:ext cx="3014305" cy="1149072"/>
          </a:xfrm>
          <a:prstGeom prst="rect">
            <a:avLst/>
          </a:prstGeom>
          <a:noFill/>
          <a:ln/>
        </p:spPr>
        <p:txBody>
          <a:bodyPr wrap="square" lIns="0" tIns="0" rIns="0" bIns="0" rtlCol="0" anchor="t"/>
          <a:lstStyle/>
          <a:p>
            <a:pPr marL="0" indent="0" algn="ctr">
              <a:lnSpc>
                <a:spcPts val="3000"/>
              </a:lnSpc>
              <a:buNone/>
            </a:pPr>
            <a:r>
              <a:rPr lang="en-US" sz="1850" b="1" dirty="0">
                <a:solidFill>
                  <a:srgbClr val="E5E0DF"/>
                </a:solidFill>
                <a:latin typeface="Overpass" pitchFamily="34" charset="0"/>
                <a:ea typeface="Overpass" pitchFamily="34" charset="-122"/>
                <a:cs typeface="Overpass" pitchFamily="34" charset="-120"/>
              </a:rPr>
              <a:t>Reducing variability and minimizing human error in fetal brain evaluation</a:t>
            </a:r>
            <a:endParaRPr lang="en-US" sz="1850" b="1" dirty="0"/>
          </a:p>
        </p:txBody>
      </p:sp>
      <p:pic>
        <p:nvPicPr>
          <p:cNvPr id="16" name="Image 1" descr="preencoded.png">
            <a:extLst>
              <a:ext uri="{FF2B5EF4-FFF2-40B4-BE49-F238E27FC236}">
                <a16:creationId xmlns:a16="http://schemas.microsoft.com/office/drawing/2014/main" id="{63F4DD32-53F8-11AB-C019-11568FDE7ECD}"/>
              </a:ext>
            </a:extLst>
          </p:cNvPr>
          <p:cNvPicPr>
            <a:picLocks noChangeAspect="1"/>
          </p:cNvPicPr>
          <p:nvPr/>
        </p:nvPicPr>
        <p:blipFill>
          <a:blip r:embed="rId8"/>
          <a:stretch>
            <a:fillRect/>
          </a:stretch>
        </p:blipFill>
        <p:spPr>
          <a:xfrm>
            <a:off x="5244881" y="3095532"/>
            <a:ext cx="598408" cy="598408"/>
          </a:xfrm>
          <a:prstGeom prst="rect">
            <a:avLst/>
          </a:prstGeom>
        </p:spPr>
      </p:pic>
      <p:sp>
        <p:nvSpPr>
          <p:cNvPr id="17" name="Text 3">
            <a:extLst>
              <a:ext uri="{FF2B5EF4-FFF2-40B4-BE49-F238E27FC236}">
                <a16:creationId xmlns:a16="http://schemas.microsoft.com/office/drawing/2014/main" id="{07D2E7A0-700E-1363-45B6-6261C722A239}"/>
              </a:ext>
            </a:extLst>
          </p:cNvPr>
          <p:cNvSpPr/>
          <p:nvPr/>
        </p:nvSpPr>
        <p:spPr>
          <a:xfrm>
            <a:off x="4036992" y="3933256"/>
            <a:ext cx="3014305" cy="1266944"/>
          </a:xfrm>
          <a:prstGeom prst="rect">
            <a:avLst/>
          </a:prstGeom>
          <a:noFill/>
          <a:ln/>
        </p:spPr>
        <p:txBody>
          <a:bodyPr wrap="square" lIns="0" tIns="0" rIns="0" bIns="0" rtlCol="0" anchor="t"/>
          <a:lstStyle/>
          <a:p>
            <a:pPr marL="0" indent="0" algn="ctr">
              <a:lnSpc>
                <a:spcPts val="3300"/>
              </a:lnSpc>
              <a:buNone/>
            </a:pPr>
            <a:r>
              <a:rPr lang="en-US" sz="2650" b="1" dirty="0">
                <a:solidFill>
                  <a:srgbClr val="E5E0DF"/>
                </a:solidFill>
                <a:latin typeface="Overpass Bold" pitchFamily="34" charset="0"/>
                <a:ea typeface="Overpass Bold" pitchFamily="34" charset="-122"/>
                <a:cs typeface="Overpass Bold" pitchFamily="34" charset="-120"/>
              </a:rPr>
              <a:t>"Just" MRI scans into data-rich outputs</a:t>
            </a:r>
            <a:endParaRPr lang="en-US" sz="2650" b="1" dirty="0"/>
          </a:p>
        </p:txBody>
      </p:sp>
      <p:sp>
        <p:nvSpPr>
          <p:cNvPr id="18" name="Text 4">
            <a:extLst>
              <a:ext uri="{FF2B5EF4-FFF2-40B4-BE49-F238E27FC236}">
                <a16:creationId xmlns:a16="http://schemas.microsoft.com/office/drawing/2014/main" id="{46E9D30D-9C7A-E3A1-CEEF-DF257433BD3B}"/>
              </a:ext>
            </a:extLst>
          </p:cNvPr>
          <p:cNvSpPr/>
          <p:nvPr/>
        </p:nvSpPr>
        <p:spPr>
          <a:xfrm>
            <a:off x="4036992" y="5343789"/>
            <a:ext cx="3014305" cy="1532096"/>
          </a:xfrm>
          <a:prstGeom prst="rect">
            <a:avLst/>
          </a:prstGeom>
          <a:noFill/>
          <a:ln/>
        </p:spPr>
        <p:txBody>
          <a:bodyPr wrap="square" lIns="0" tIns="0" rIns="0" bIns="0" rtlCol="0" anchor="t"/>
          <a:lstStyle/>
          <a:p>
            <a:pPr marL="0" indent="0" algn="ctr">
              <a:lnSpc>
                <a:spcPts val="3000"/>
              </a:lnSpc>
              <a:buNone/>
            </a:pPr>
            <a:r>
              <a:rPr lang="en-US" sz="1850" b="1" dirty="0">
                <a:solidFill>
                  <a:srgbClr val="E5E0DF"/>
                </a:solidFill>
                <a:latin typeface="Overpass" pitchFamily="34" charset="0"/>
                <a:ea typeface="Overpass" pitchFamily="34" charset="-122"/>
                <a:cs typeface="Overpass" pitchFamily="34" charset="-120"/>
              </a:rPr>
              <a:t>Not just “cerebral hemispheres appear small” — but exact dimensions, angles, and volumes</a:t>
            </a:r>
            <a:endParaRPr lang="en-US" sz="1850" b="1" dirty="0"/>
          </a:p>
        </p:txBody>
      </p:sp>
      <p:pic>
        <p:nvPicPr>
          <p:cNvPr id="19" name="Image 2" descr="preencoded.png">
            <a:extLst>
              <a:ext uri="{FF2B5EF4-FFF2-40B4-BE49-F238E27FC236}">
                <a16:creationId xmlns:a16="http://schemas.microsoft.com/office/drawing/2014/main" id="{79F6BE09-457F-10D9-75E6-DCB5E40061B3}"/>
              </a:ext>
            </a:extLst>
          </p:cNvPr>
          <p:cNvPicPr>
            <a:picLocks noChangeAspect="1"/>
          </p:cNvPicPr>
          <p:nvPr/>
        </p:nvPicPr>
        <p:blipFill>
          <a:blip r:embed="rId9"/>
          <a:stretch>
            <a:fillRect/>
          </a:stretch>
        </p:blipFill>
        <p:spPr>
          <a:xfrm>
            <a:off x="8558391" y="3095532"/>
            <a:ext cx="598408" cy="598408"/>
          </a:xfrm>
          <a:prstGeom prst="rect">
            <a:avLst/>
          </a:prstGeom>
        </p:spPr>
      </p:pic>
      <p:sp>
        <p:nvSpPr>
          <p:cNvPr id="20" name="Text 5">
            <a:extLst>
              <a:ext uri="{FF2B5EF4-FFF2-40B4-BE49-F238E27FC236}">
                <a16:creationId xmlns:a16="http://schemas.microsoft.com/office/drawing/2014/main" id="{89CAA1A9-A7C3-7AC5-59B7-445B81CF9F5C}"/>
              </a:ext>
            </a:extLst>
          </p:cNvPr>
          <p:cNvSpPr/>
          <p:nvPr/>
        </p:nvSpPr>
        <p:spPr>
          <a:xfrm>
            <a:off x="7350502" y="3933256"/>
            <a:ext cx="3014305" cy="1266944"/>
          </a:xfrm>
          <a:prstGeom prst="rect">
            <a:avLst/>
          </a:prstGeom>
          <a:noFill/>
          <a:ln/>
        </p:spPr>
        <p:txBody>
          <a:bodyPr wrap="square" lIns="0" tIns="0" rIns="0" bIns="0" rtlCol="0" anchor="t"/>
          <a:lstStyle/>
          <a:p>
            <a:pPr marL="0" indent="0" algn="ctr">
              <a:lnSpc>
                <a:spcPts val="3300"/>
              </a:lnSpc>
              <a:buNone/>
            </a:pPr>
            <a:r>
              <a:rPr lang="en-US" sz="2650" b="1" dirty="0">
                <a:solidFill>
                  <a:srgbClr val="E5E0DF"/>
                </a:solidFill>
                <a:latin typeface="Overpass Bold" pitchFamily="34" charset="0"/>
                <a:ea typeface="Overpass Bold" pitchFamily="34" charset="-122"/>
                <a:cs typeface="Overpass Bold" pitchFamily="34" charset="-120"/>
              </a:rPr>
              <a:t>Enabling tasks physicians can perform manually</a:t>
            </a:r>
            <a:endParaRPr lang="en-US" sz="2650" b="1" dirty="0"/>
          </a:p>
        </p:txBody>
      </p:sp>
      <p:sp>
        <p:nvSpPr>
          <p:cNvPr id="21" name="Text 6">
            <a:extLst>
              <a:ext uri="{FF2B5EF4-FFF2-40B4-BE49-F238E27FC236}">
                <a16:creationId xmlns:a16="http://schemas.microsoft.com/office/drawing/2014/main" id="{18581612-BC35-9219-CC5A-EAB11E368C1A}"/>
              </a:ext>
            </a:extLst>
          </p:cNvPr>
          <p:cNvSpPr/>
          <p:nvPr/>
        </p:nvSpPr>
        <p:spPr>
          <a:xfrm>
            <a:off x="7350502" y="5343789"/>
            <a:ext cx="3014305" cy="766048"/>
          </a:xfrm>
          <a:prstGeom prst="rect">
            <a:avLst/>
          </a:prstGeom>
          <a:noFill/>
          <a:ln/>
        </p:spPr>
        <p:txBody>
          <a:bodyPr wrap="square" lIns="0" tIns="0" rIns="0" bIns="0" rtlCol="0" anchor="t"/>
          <a:lstStyle/>
          <a:p>
            <a:pPr marL="0" indent="0" algn="ctr">
              <a:lnSpc>
                <a:spcPts val="3000"/>
              </a:lnSpc>
              <a:buNone/>
            </a:pPr>
            <a:r>
              <a:rPr lang="en-US" sz="1850" b="1" dirty="0">
                <a:solidFill>
                  <a:srgbClr val="E5E0DF"/>
                </a:solidFill>
                <a:latin typeface="Overpass" pitchFamily="34" charset="0"/>
                <a:ea typeface="Overpass" pitchFamily="34" charset="-122"/>
                <a:cs typeface="Overpass" pitchFamily="34" charset="-120"/>
              </a:rPr>
              <a:t>Segmentation of brain structure</a:t>
            </a:r>
            <a:endParaRPr lang="en-US" sz="1850" b="1" dirty="0"/>
          </a:p>
        </p:txBody>
      </p:sp>
      <p:pic>
        <p:nvPicPr>
          <p:cNvPr id="22" name="Image 3" descr="preencoded.png">
            <a:extLst>
              <a:ext uri="{FF2B5EF4-FFF2-40B4-BE49-F238E27FC236}">
                <a16:creationId xmlns:a16="http://schemas.microsoft.com/office/drawing/2014/main" id="{BDDB7CAF-5339-2279-A40D-5B23CACA5A42}"/>
              </a:ext>
            </a:extLst>
          </p:cNvPr>
          <p:cNvPicPr>
            <a:picLocks noChangeAspect="1"/>
          </p:cNvPicPr>
          <p:nvPr/>
        </p:nvPicPr>
        <p:blipFill>
          <a:blip r:embed="rId10"/>
          <a:stretch>
            <a:fillRect/>
          </a:stretch>
        </p:blipFill>
        <p:spPr>
          <a:xfrm>
            <a:off x="11872019" y="3095532"/>
            <a:ext cx="598408" cy="598408"/>
          </a:xfrm>
          <a:prstGeom prst="rect">
            <a:avLst/>
          </a:prstGeom>
        </p:spPr>
      </p:pic>
      <p:sp>
        <p:nvSpPr>
          <p:cNvPr id="23" name="Text 7">
            <a:extLst>
              <a:ext uri="{FF2B5EF4-FFF2-40B4-BE49-F238E27FC236}">
                <a16:creationId xmlns:a16="http://schemas.microsoft.com/office/drawing/2014/main" id="{3D935C6F-F1BF-227F-65F8-278CFCDE9CA5}"/>
              </a:ext>
            </a:extLst>
          </p:cNvPr>
          <p:cNvSpPr/>
          <p:nvPr/>
        </p:nvSpPr>
        <p:spPr>
          <a:xfrm>
            <a:off x="10664011" y="3933256"/>
            <a:ext cx="3014424" cy="1266944"/>
          </a:xfrm>
          <a:prstGeom prst="rect">
            <a:avLst/>
          </a:prstGeom>
          <a:noFill/>
          <a:ln/>
        </p:spPr>
        <p:txBody>
          <a:bodyPr wrap="square" lIns="0" tIns="0" rIns="0" bIns="0" rtlCol="0" anchor="t"/>
          <a:lstStyle/>
          <a:p>
            <a:pPr marL="0" indent="0" algn="ctr">
              <a:lnSpc>
                <a:spcPts val="3300"/>
              </a:lnSpc>
              <a:buNone/>
            </a:pPr>
            <a:r>
              <a:rPr lang="en-US" sz="2650" b="1" dirty="0">
                <a:solidFill>
                  <a:srgbClr val="E5E0DF"/>
                </a:solidFill>
                <a:latin typeface="Overpass Bold" pitchFamily="34" charset="0"/>
                <a:ea typeface="Overpass Bold" pitchFamily="34" charset="-122"/>
                <a:cs typeface="Overpass Bold" pitchFamily="34" charset="-120"/>
              </a:rPr>
              <a:t>Automating tasks physicians can’t reliably perform</a:t>
            </a:r>
            <a:endParaRPr lang="en-US" sz="2650" b="1" dirty="0"/>
          </a:p>
        </p:txBody>
      </p:sp>
      <p:sp>
        <p:nvSpPr>
          <p:cNvPr id="24" name="Text 8">
            <a:extLst>
              <a:ext uri="{FF2B5EF4-FFF2-40B4-BE49-F238E27FC236}">
                <a16:creationId xmlns:a16="http://schemas.microsoft.com/office/drawing/2014/main" id="{3C5A85B7-68A3-59F3-4AAD-FD1C4BB1A4DE}"/>
              </a:ext>
            </a:extLst>
          </p:cNvPr>
          <p:cNvSpPr/>
          <p:nvPr/>
        </p:nvSpPr>
        <p:spPr>
          <a:xfrm>
            <a:off x="10664011" y="5343789"/>
            <a:ext cx="3014424" cy="1149072"/>
          </a:xfrm>
          <a:prstGeom prst="rect">
            <a:avLst/>
          </a:prstGeom>
          <a:noFill/>
          <a:ln/>
        </p:spPr>
        <p:txBody>
          <a:bodyPr wrap="square" lIns="0" tIns="0" rIns="0" bIns="0" rtlCol="0" anchor="t"/>
          <a:lstStyle/>
          <a:p>
            <a:pPr marL="0" indent="0" algn="ctr">
              <a:lnSpc>
                <a:spcPts val="3000"/>
              </a:lnSpc>
              <a:buNone/>
            </a:pPr>
            <a:r>
              <a:rPr lang="en-US" sz="1850" b="1" dirty="0">
                <a:solidFill>
                  <a:srgbClr val="E5E0DF"/>
                </a:solidFill>
                <a:latin typeface="Overpass" pitchFamily="34" charset="0"/>
                <a:ea typeface="Overpass" pitchFamily="34" charset="-122"/>
                <a:cs typeface="Overpass" pitchFamily="34" charset="-120"/>
              </a:rPr>
              <a:t>Objective evaluation of sulcation and subtle developmental patterns</a:t>
            </a:r>
            <a:endParaRPr lang="en-US" sz="1850" b="1" dirty="0"/>
          </a:p>
        </p:txBody>
      </p:sp>
      <p:pic>
        <p:nvPicPr>
          <p:cNvPr id="5" name="תמונה 4">
            <a:extLst>
              <a:ext uri="{FF2B5EF4-FFF2-40B4-BE49-F238E27FC236}">
                <a16:creationId xmlns:a16="http://schemas.microsoft.com/office/drawing/2014/main" id="{B687D646-06B3-EC8D-50A6-0D14C856B988}"/>
              </a:ext>
            </a:extLst>
          </p:cNvPr>
          <p:cNvPicPr>
            <a:picLocks noChangeAspect="1"/>
          </p:cNvPicPr>
          <p:nvPr/>
        </p:nvPicPr>
        <p:blipFill>
          <a:blip r:embed="rId11"/>
          <a:stretch>
            <a:fillRect/>
          </a:stretch>
        </p:blipFill>
        <p:spPr>
          <a:xfrm>
            <a:off x="167191" y="158185"/>
            <a:ext cx="1115821" cy="1015896"/>
          </a:xfrm>
          <a:prstGeom prst="rect">
            <a:avLst/>
          </a:prstGeom>
        </p:spPr>
      </p:pic>
    </p:spTree>
    <p:extLst>
      <p:ext uri="{BB962C8B-B14F-4D97-AF65-F5344CB8AC3E}">
        <p14:creationId xmlns:p14="http://schemas.microsoft.com/office/powerpoint/2010/main" val="4189769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2935" y="762476"/>
            <a:ext cx="3350300" cy="418743"/>
          </a:xfrm>
          <a:prstGeom prst="rect">
            <a:avLst/>
          </a:prstGeom>
          <a:noFill/>
          <a:ln/>
        </p:spPr>
        <p:txBody>
          <a:bodyPr wrap="none" lIns="0" tIns="0" rIns="0" bIns="0" rtlCol="0" anchor="t"/>
          <a:lstStyle/>
          <a:p>
            <a:pPr marL="0" indent="0" algn="l">
              <a:lnSpc>
                <a:spcPts val="3250"/>
              </a:lnSpc>
              <a:buNone/>
            </a:pPr>
            <a:r>
              <a:rPr lang="en-US" sz="4400" b="1" dirty="0">
                <a:solidFill>
                  <a:srgbClr val="FFFFFF"/>
                </a:solidFill>
                <a:latin typeface="Overpass Bold" pitchFamily="34" charset="0"/>
                <a:ea typeface="Overpass Bold" pitchFamily="34" charset="-122"/>
                <a:cs typeface="Overpass Bold" pitchFamily="34" charset="-120"/>
              </a:rPr>
              <a:t>Solution Pipeline: </a:t>
            </a:r>
            <a:endParaRPr lang="en-US" sz="4400" dirty="0"/>
          </a:p>
        </p:txBody>
      </p:sp>
      <p:pic>
        <p:nvPicPr>
          <p:cNvPr id="3" name="Image 0" descr="preencoded.png"/>
          <p:cNvPicPr>
            <a:picLocks noChangeAspect="1"/>
          </p:cNvPicPr>
          <p:nvPr/>
        </p:nvPicPr>
        <p:blipFill>
          <a:blip r:embed="rId3"/>
          <a:stretch>
            <a:fillRect/>
          </a:stretch>
        </p:blipFill>
        <p:spPr>
          <a:xfrm>
            <a:off x="622935" y="1616322"/>
            <a:ext cx="889873" cy="1080135"/>
          </a:xfrm>
          <a:prstGeom prst="rect">
            <a:avLst/>
          </a:prstGeom>
        </p:spPr>
      </p:pic>
      <p:sp>
        <p:nvSpPr>
          <p:cNvPr id="4" name="Text 1"/>
          <p:cNvSpPr/>
          <p:nvPr/>
        </p:nvSpPr>
        <p:spPr>
          <a:xfrm>
            <a:off x="1779746" y="1794202"/>
            <a:ext cx="2492812" cy="261699"/>
          </a:xfrm>
          <a:prstGeom prst="rect">
            <a:avLst/>
          </a:prstGeom>
          <a:noFill/>
          <a:ln/>
        </p:spPr>
        <p:txBody>
          <a:bodyPr wrap="none" lIns="0" tIns="0" rIns="0" bIns="0" rtlCol="0" anchor="t"/>
          <a:lstStyle/>
          <a:p>
            <a:pPr marL="0" indent="0" algn="l">
              <a:lnSpc>
                <a:spcPts val="2050"/>
              </a:lnSpc>
              <a:buNone/>
            </a:pPr>
            <a:r>
              <a:rPr lang="en-US" sz="1600" b="1" dirty="0">
                <a:solidFill>
                  <a:srgbClr val="E5E0DF"/>
                </a:solidFill>
                <a:latin typeface="Overpass Bold" pitchFamily="34" charset="0"/>
                <a:ea typeface="Overpass Bold" pitchFamily="34" charset="-122"/>
                <a:cs typeface="Overpass Bold" pitchFamily="34" charset="-120"/>
              </a:rPr>
              <a:t>1. Fetal Brain Localization</a:t>
            </a:r>
            <a:endParaRPr lang="en-US" sz="1600" dirty="0"/>
          </a:p>
        </p:txBody>
      </p:sp>
      <p:sp>
        <p:nvSpPr>
          <p:cNvPr id="5" name="Text 2"/>
          <p:cNvSpPr/>
          <p:nvPr/>
        </p:nvSpPr>
        <p:spPr>
          <a:xfrm>
            <a:off x="1779746" y="2114511"/>
            <a:ext cx="5318403" cy="674709"/>
          </a:xfrm>
          <a:prstGeom prst="rect">
            <a:avLst/>
          </a:prstGeom>
          <a:noFill/>
          <a:ln/>
        </p:spPr>
        <p:txBody>
          <a:bodyPr wrap="none" lIns="0" tIns="0" rIns="0" bIns="0" rtlCol="0" anchor="t"/>
          <a:lstStyle/>
          <a:p>
            <a:pPr algn="l">
              <a:lnSpc>
                <a:spcPts val="2200"/>
              </a:lnSpc>
            </a:pPr>
            <a:r>
              <a:rPr lang="en-US" sz="1400" dirty="0">
                <a:solidFill>
                  <a:srgbClr val="E5E0DF"/>
                </a:solidFill>
                <a:latin typeface="Overpass" pitchFamily="34" charset="0"/>
                <a:ea typeface="Overpass" pitchFamily="34" charset="-122"/>
                <a:cs typeface="Overpass" pitchFamily="34" charset="-120"/>
              </a:rPr>
              <a:t>Identification of fetal brain regions from MRI scan (Blue box)</a:t>
            </a:r>
          </a:p>
        </p:txBody>
      </p:sp>
      <p:pic>
        <p:nvPicPr>
          <p:cNvPr id="6" name="Image 1" descr="preencoded.png"/>
          <p:cNvPicPr>
            <a:picLocks noChangeAspect="1"/>
          </p:cNvPicPr>
          <p:nvPr/>
        </p:nvPicPr>
        <p:blipFill>
          <a:blip r:embed="rId4"/>
          <a:stretch>
            <a:fillRect/>
          </a:stretch>
        </p:blipFill>
        <p:spPr>
          <a:xfrm>
            <a:off x="622935" y="2754406"/>
            <a:ext cx="889873" cy="1080135"/>
          </a:xfrm>
          <a:prstGeom prst="rect">
            <a:avLst/>
          </a:prstGeom>
        </p:spPr>
      </p:pic>
      <p:sp>
        <p:nvSpPr>
          <p:cNvPr id="7" name="Text 3"/>
          <p:cNvSpPr/>
          <p:nvPr/>
        </p:nvSpPr>
        <p:spPr>
          <a:xfrm>
            <a:off x="1779746" y="2866026"/>
            <a:ext cx="2720340" cy="261699"/>
          </a:xfrm>
          <a:prstGeom prst="rect">
            <a:avLst/>
          </a:prstGeom>
          <a:noFill/>
          <a:ln/>
        </p:spPr>
        <p:txBody>
          <a:bodyPr wrap="none" lIns="0" tIns="0" rIns="0" bIns="0" rtlCol="0" anchor="t"/>
          <a:lstStyle/>
          <a:p>
            <a:pPr marL="0" indent="0" algn="l">
              <a:lnSpc>
                <a:spcPts val="2050"/>
              </a:lnSpc>
              <a:buNone/>
            </a:pPr>
            <a:r>
              <a:rPr lang="en-US" sz="1600" b="1" dirty="0">
                <a:solidFill>
                  <a:srgbClr val="E5E0DF"/>
                </a:solidFill>
                <a:latin typeface="Overpass Bold" pitchFamily="34" charset="0"/>
                <a:ea typeface="Overpass Bold" pitchFamily="34" charset="-122"/>
                <a:cs typeface="Overpass Bold" pitchFamily="34" charset="-120"/>
              </a:rPr>
              <a:t>2. Reference Slice Selection</a:t>
            </a:r>
            <a:endParaRPr lang="en-US" sz="1600" dirty="0"/>
          </a:p>
        </p:txBody>
      </p:sp>
      <p:sp>
        <p:nvSpPr>
          <p:cNvPr id="8" name="Text 4"/>
          <p:cNvSpPr/>
          <p:nvPr/>
        </p:nvSpPr>
        <p:spPr>
          <a:xfrm>
            <a:off x="1779746" y="3292352"/>
            <a:ext cx="5318403" cy="569595"/>
          </a:xfrm>
          <a:prstGeom prst="rect">
            <a:avLst/>
          </a:prstGeom>
          <a:noFill/>
          <a:ln/>
        </p:spPr>
        <p:txBody>
          <a:bodyPr wrap="square" lIns="0" tIns="0" rIns="0" bIns="0" rtlCol="0" anchor="t"/>
          <a:lstStyle/>
          <a:p>
            <a:pPr marL="0" indent="0" algn="l">
              <a:lnSpc>
                <a:spcPts val="2200"/>
              </a:lnSpc>
              <a:buNone/>
            </a:pPr>
            <a:r>
              <a:rPr lang="en-US" sz="1400" dirty="0">
                <a:solidFill>
                  <a:srgbClr val="E5E0DF"/>
                </a:solidFill>
                <a:latin typeface="Overpass" pitchFamily="34" charset="0"/>
                <a:ea typeface="Overpass" pitchFamily="34" charset="-122"/>
                <a:cs typeface="Overpass" pitchFamily="34" charset="-120"/>
              </a:rPr>
              <a:t>Choosing the optimal slices for each measurement</a:t>
            </a:r>
            <a:endParaRPr lang="en-US" sz="1400" dirty="0"/>
          </a:p>
        </p:txBody>
      </p:sp>
      <p:pic>
        <p:nvPicPr>
          <p:cNvPr id="9" name="Image 2" descr="preencoded.png"/>
          <p:cNvPicPr>
            <a:picLocks noChangeAspect="1"/>
          </p:cNvPicPr>
          <p:nvPr/>
        </p:nvPicPr>
        <p:blipFill>
          <a:blip r:embed="rId5"/>
          <a:stretch>
            <a:fillRect/>
          </a:stretch>
        </p:blipFill>
        <p:spPr>
          <a:xfrm>
            <a:off x="622935" y="3894055"/>
            <a:ext cx="889873" cy="1080135"/>
          </a:xfrm>
          <a:prstGeom prst="rect">
            <a:avLst/>
          </a:prstGeom>
        </p:spPr>
      </p:pic>
      <p:sp>
        <p:nvSpPr>
          <p:cNvPr id="10" name="Text 5"/>
          <p:cNvSpPr/>
          <p:nvPr/>
        </p:nvSpPr>
        <p:spPr>
          <a:xfrm>
            <a:off x="1779746" y="4098438"/>
            <a:ext cx="2566273" cy="261699"/>
          </a:xfrm>
          <a:prstGeom prst="rect">
            <a:avLst/>
          </a:prstGeom>
          <a:noFill/>
          <a:ln/>
        </p:spPr>
        <p:txBody>
          <a:bodyPr wrap="none" lIns="0" tIns="0" rIns="0" bIns="0" rtlCol="0" anchor="t"/>
          <a:lstStyle/>
          <a:p>
            <a:pPr marL="0" indent="0" algn="l">
              <a:lnSpc>
                <a:spcPts val="2050"/>
              </a:lnSpc>
              <a:buNone/>
            </a:pPr>
            <a:r>
              <a:rPr lang="en-US" sz="1600" b="1" dirty="0">
                <a:solidFill>
                  <a:srgbClr val="E5E0DF"/>
                </a:solidFill>
                <a:latin typeface="Overpass Bold" pitchFamily="34" charset="0"/>
                <a:ea typeface="Overpass Bold" pitchFamily="34" charset="-122"/>
                <a:cs typeface="Overpass Bold" pitchFamily="34" charset="-120"/>
              </a:rPr>
              <a:t>3. Structure Segmentation</a:t>
            </a:r>
            <a:endParaRPr lang="en-US" sz="1600" dirty="0"/>
          </a:p>
        </p:txBody>
      </p:sp>
      <p:sp>
        <p:nvSpPr>
          <p:cNvPr id="11" name="Text 6"/>
          <p:cNvSpPr/>
          <p:nvPr/>
        </p:nvSpPr>
        <p:spPr>
          <a:xfrm>
            <a:off x="1779746" y="4511513"/>
            <a:ext cx="5318403" cy="284798"/>
          </a:xfrm>
          <a:prstGeom prst="rect">
            <a:avLst/>
          </a:prstGeom>
          <a:noFill/>
          <a:ln/>
        </p:spPr>
        <p:txBody>
          <a:bodyPr wrap="none" lIns="0" tIns="0" rIns="0" bIns="0" rtlCol="0" anchor="t"/>
          <a:lstStyle/>
          <a:p>
            <a:pPr marL="0" indent="0" algn="l">
              <a:lnSpc>
                <a:spcPts val="2200"/>
              </a:lnSpc>
              <a:buNone/>
            </a:pPr>
            <a:r>
              <a:rPr lang="en-US" sz="1400" dirty="0">
                <a:solidFill>
                  <a:srgbClr val="E5E0DF"/>
                </a:solidFill>
                <a:latin typeface="Overpass" pitchFamily="34" charset="0"/>
                <a:ea typeface="Overpass" pitchFamily="34" charset="-122"/>
                <a:cs typeface="Overpass" pitchFamily="34" charset="-120"/>
              </a:rPr>
              <a:t>Segmentation of fetal brain to 2 hemispheres &amp; Cerebellum</a:t>
            </a:r>
            <a:endParaRPr lang="en-US" sz="1400" dirty="0"/>
          </a:p>
        </p:txBody>
      </p:sp>
      <p:pic>
        <p:nvPicPr>
          <p:cNvPr id="12" name="Image 3" descr="preencoded.png"/>
          <p:cNvPicPr>
            <a:picLocks noChangeAspect="1"/>
          </p:cNvPicPr>
          <p:nvPr/>
        </p:nvPicPr>
        <p:blipFill>
          <a:blip r:embed="rId6"/>
          <a:stretch>
            <a:fillRect/>
          </a:stretch>
        </p:blipFill>
        <p:spPr>
          <a:xfrm>
            <a:off x="622935" y="5013946"/>
            <a:ext cx="889873" cy="1080135"/>
          </a:xfrm>
          <a:prstGeom prst="rect">
            <a:avLst/>
          </a:prstGeom>
        </p:spPr>
      </p:pic>
      <p:sp>
        <p:nvSpPr>
          <p:cNvPr id="13" name="Text 7"/>
          <p:cNvSpPr/>
          <p:nvPr/>
        </p:nvSpPr>
        <p:spPr>
          <a:xfrm>
            <a:off x="1779746" y="5284589"/>
            <a:ext cx="4789884" cy="261699"/>
          </a:xfrm>
          <a:prstGeom prst="rect">
            <a:avLst/>
          </a:prstGeom>
          <a:noFill/>
          <a:ln/>
        </p:spPr>
        <p:txBody>
          <a:bodyPr wrap="none" lIns="0" tIns="0" rIns="0" bIns="0" rtlCol="0" anchor="t"/>
          <a:lstStyle/>
          <a:p>
            <a:pPr marL="0" indent="0" algn="l">
              <a:lnSpc>
                <a:spcPts val="2050"/>
              </a:lnSpc>
              <a:buNone/>
            </a:pPr>
            <a:r>
              <a:rPr lang="en-US" sz="1600" b="1" dirty="0">
                <a:solidFill>
                  <a:srgbClr val="E5E0DF"/>
                </a:solidFill>
                <a:latin typeface="Overpass Bold" pitchFamily="34" charset="0"/>
                <a:ea typeface="Overpass Bold" pitchFamily="34" charset="-122"/>
                <a:cs typeface="Overpass Bold" pitchFamily="34" charset="-120"/>
              </a:rPr>
              <a:t>4. Mid-Sagittal Line and Orientation Computation</a:t>
            </a:r>
            <a:endParaRPr lang="en-US" sz="1600" dirty="0"/>
          </a:p>
        </p:txBody>
      </p:sp>
      <p:sp>
        <p:nvSpPr>
          <p:cNvPr id="14" name="Text 8"/>
          <p:cNvSpPr/>
          <p:nvPr/>
        </p:nvSpPr>
        <p:spPr>
          <a:xfrm>
            <a:off x="1779746" y="5724168"/>
            <a:ext cx="5318403" cy="284798"/>
          </a:xfrm>
          <a:prstGeom prst="rect">
            <a:avLst/>
          </a:prstGeom>
          <a:noFill/>
          <a:ln/>
        </p:spPr>
        <p:txBody>
          <a:bodyPr wrap="none" lIns="0" tIns="0" rIns="0" bIns="0" rtlCol="0" anchor="t"/>
          <a:lstStyle/>
          <a:p>
            <a:pPr marL="0" indent="0" algn="l">
              <a:lnSpc>
                <a:spcPts val="2200"/>
              </a:lnSpc>
              <a:buNone/>
            </a:pPr>
            <a:r>
              <a:rPr lang="en-US" sz="1400" dirty="0">
                <a:solidFill>
                  <a:srgbClr val="E5E0DF"/>
                </a:solidFill>
                <a:latin typeface="Overpass" pitchFamily="34" charset="0"/>
                <a:ea typeface="Overpass" pitchFamily="34" charset="-122"/>
                <a:cs typeface="Overpass" pitchFamily="34" charset="-120"/>
              </a:rPr>
              <a:t>Ensuring accurate and consistent reference points.</a:t>
            </a:r>
            <a:endParaRPr lang="en-US" sz="1400" dirty="0"/>
          </a:p>
        </p:txBody>
      </p:sp>
      <p:pic>
        <p:nvPicPr>
          <p:cNvPr id="15" name="Image 4" descr="preencoded.png"/>
          <p:cNvPicPr>
            <a:picLocks noChangeAspect="1"/>
          </p:cNvPicPr>
          <p:nvPr/>
        </p:nvPicPr>
        <p:blipFill>
          <a:blip r:embed="rId7"/>
          <a:stretch>
            <a:fillRect/>
          </a:stretch>
        </p:blipFill>
        <p:spPr>
          <a:xfrm>
            <a:off x="622935" y="6186845"/>
            <a:ext cx="889873" cy="1080135"/>
          </a:xfrm>
          <a:prstGeom prst="rect">
            <a:avLst/>
          </a:prstGeom>
        </p:spPr>
      </p:pic>
      <p:sp>
        <p:nvSpPr>
          <p:cNvPr id="16" name="Text 9"/>
          <p:cNvSpPr/>
          <p:nvPr/>
        </p:nvSpPr>
        <p:spPr>
          <a:xfrm>
            <a:off x="1779746" y="6364724"/>
            <a:ext cx="2865239" cy="261699"/>
          </a:xfrm>
          <a:prstGeom prst="rect">
            <a:avLst/>
          </a:prstGeom>
          <a:noFill/>
          <a:ln/>
        </p:spPr>
        <p:txBody>
          <a:bodyPr wrap="none" lIns="0" tIns="0" rIns="0" bIns="0" rtlCol="0" anchor="t"/>
          <a:lstStyle/>
          <a:p>
            <a:pPr marL="0" indent="0" algn="l">
              <a:lnSpc>
                <a:spcPts val="2050"/>
              </a:lnSpc>
              <a:buNone/>
            </a:pPr>
            <a:r>
              <a:rPr lang="en-US" sz="1600" b="1" dirty="0">
                <a:solidFill>
                  <a:srgbClr val="E5E0DF"/>
                </a:solidFill>
                <a:latin typeface="Overpass Bold" pitchFamily="34" charset="0"/>
                <a:ea typeface="Overpass Bold" pitchFamily="34" charset="-122"/>
                <a:cs typeface="Overpass Bold" pitchFamily="34" charset="-120"/>
              </a:rPr>
              <a:t>5. Measurement Computation</a:t>
            </a:r>
            <a:endParaRPr lang="en-US" sz="1600" dirty="0"/>
          </a:p>
        </p:txBody>
      </p:sp>
      <p:sp>
        <p:nvSpPr>
          <p:cNvPr id="17" name="Text 10"/>
          <p:cNvSpPr/>
          <p:nvPr/>
        </p:nvSpPr>
        <p:spPr>
          <a:xfrm>
            <a:off x="1779746" y="6804303"/>
            <a:ext cx="5318403" cy="284798"/>
          </a:xfrm>
          <a:prstGeom prst="rect">
            <a:avLst/>
          </a:prstGeom>
          <a:noFill/>
          <a:ln/>
        </p:spPr>
        <p:txBody>
          <a:bodyPr wrap="none" lIns="0" tIns="0" rIns="0" bIns="0" rtlCol="0" anchor="t"/>
          <a:lstStyle/>
          <a:p>
            <a:pPr marL="0" indent="0" algn="l">
              <a:lnSpc>
                <a:spcPts val="2200"/>
              </a:lnSpc>
              <a:buNone/>
            </a:pPr>
            <a:r>
              <a:rPr lang="en-US" sz="1400" dirty="0">
                <a:solidFill>
                  <a:srgbClr val="E5E0DF"/>
                </a:solidFill>
                <a:latin typeface="Overpass" pitchFamily="34" charset="0"/>
                <a:ea typeface="Overpass" pitchFamily="34" charset="-122"/>
                <a:cs typeface="Overpass" pitchFamily="34" charset="-120"/>
              </a:rPr>
              <a:t>Geometric algorithms extract diameters (CBD, BBD, TCD)</a:t>
            </a:r>
          </a:p>
          <a:p>
            <a:pPr marL="0" indent="0" algn="l">
              <a:lnSpc>
                <a:spcPts val="2200"/>
              </a:lnSpc>
              <a:buNone/>
            </a:pPr>
            <a:endParaRPr lang="en-US" sz="1400" dirty="0"/>
          </a:p>
        </p:txBody>
      </p:sp>
      <p:pic>
        <p:nvPicPr>
          <p:cNvPr id="18" name="Image 5" descr="preencoded.png">
            <a:hlinkClick r:id="" action="ppaction://hlinkshowjump?jump=nextslide"/>
          </p:cNvPr>
          <p:cNvPicPr>
            <a:picLocks noChangeAspect="1"/>
          </p:cNvPicPr>
          <p:nvPr/>
        </p:nvPicPr>
        <p:blipFill>
          <a:blip r:embed="rId8"/>
          <a:stretch>
            <a:fillRect/>
          </a:stretch>
        </p:blipFill>
        <p:spPr>
          <a:xfrm>
            <a:off x="6993126" y="2330762"/>
            <a:ext cx="7263912" cy="4642931"/>
          </a:xfrm>
          <a:prstGeom prst="rect">
            <a:avLst/>
          </a:prstGeom>
        </p:spPr>
      </p:pic>
      <p:sp>
        <p:nvSpPr>
          <p:cNvPr id="20" name="Text 12"/>
          <p:cNvSpPr/>
          <p:nvPr/>
        </p:nvSpPr>
        <p:spPr>
          <a:xfrm>
            <a:off x="7531992" y="4894301"/>
            <a:ext cx="6475214" cy="284798"/>
          </a:xfrm>
          <a:prstGeom prst="rect">
            <a:avLst/>
          </a:prstGeom>
          <a:noFill/>
          <a:ln/>
        </p:spPr>
        <p:txBody>
          <a:bodyPr wrap="none" lIns="0" tIns="0" rIns="0" bIns="0" rtlCol="0" anchor="t"/>
          <a:lstStyle/>
          <a:p>
            <a:pPr marL="342900" indent="-342900" algn="l">
              <a:lnSpc>
                <a:spcPts val="2200"/>
              </a:lnSpc>
              <a:buSzPct val="100000"/>
              <a:buFont typeface="+mj-lt"/>
              <a:buAutoNum type="arabicPeriod" startAt="2"/>
            </a:pPr>
            <a:endParaRPr lang="en-US" sz="1100" dirty="0"/>
          </a:p>
        </p:txBody>
      </p:sp>
      <p:sp>
        <p:nvSpPr>
          <p:cNvPr id="21" name="Text 13"/>
          <p:cNvSpPr/>
          <p:nvPr/>
        </p:nvSpPr>
        <p:spPr>
          <a:xfrm>
            <a:off x="7539871" y="5151834"/>
            <a:ext cx="6475214" cy="569595"/>
          </a:xfrm>
          <a:prstGeom prst="rect">
            <a:avLst/>
          </a:prstGeom>
          <a:noFill/>
          <a:ln/>
        </p:spPr>
        <p:txBody>
          <a:bodyPr wrap="square" lIns="0" tIns="0" rIns="0" bIns="0" rtlCol="0" anchor="t"/>
          <a:lstStyle/>
          <a:p>
            <a:pPr marL="342900" indent="-342900" algn="l">
              <a:lnSpc>
                <a:spcPts val="2200"/>
              </a:lnSpc>
              <a:buSzPct val="100000"/>
              <a:buFont typeface="+mj-lt"/>
              <a:buAutoNum type="arabicPeriod" startAt="3"/>
            </a:pPr>
            <a:endParaRPr lang="en-US" sz="1100" dirty="0"/>
          </a:p>
        </p:txBody>
      </p:sp>
      <p:pic>
        <p:nvPicPr>
          <p:cNvPr id="24" name="תמונה 23">
            <a:extLst>
              <a:ext uri="{FF2B5EF4-FFF2-40B4-BE49-F238E27FC236}">
                <a16:creationId xmlns:a16="http://schemas.microsoft.com/office/drawing/2014/main" id="{96401F4A-4DB3-C0DA-58D4-2C0F89F60F38}"/>
              </a:ext>
            </a:extLst>
          </p:cNvPr>
          <p:cNvPicPr>
            <a:picLocks noChangeAspect="1"/>
          </p:cNvPicPr>
          <p:nvPr/>
        </p:nvPicPr>
        <p:blipFill>
          <a:blip r:embed="rId9"/>
          <a:stretch>
            <a:fillRect/>
          </a:stretch>
        </p:blipFill>
        <p:spPr>
          <a:xfrm>
            <a:off x="8773979" y="374323"/>
            <a:ext cx="3809908" cy="1481632"/>
          </a:xfrm>
          <a:prstGeom prst="rect">
            <a:avLst/>
          </a:prstGeom>
        </p:spPr>
      </p:pic>
      <p:sp>
        <p:nvSpPr>
          <p:cNvPr id="29" name="Text 11">
            <a:extLst>
              <a:ext uri="{FF2B5EF4-FFF2-40B4-BE49-F238E27FC236}">
                <a16:creationId xmlns:a16="http://schemas.microsoft.com/office/drawing/2014/main" id="{226E91E1-CA65-0E19-9759-CCB9CF2CE857}"/>
              </a:ext>
            </a:extLst>
          </p:cNvPr>
          <p:cNvSpPr/>
          <p:nvPr/>
        </p:nvSpPr>
        <p:spPr>
          <a:xfrm>
            <a:off x="8155186" y="5723235"/>
            <a:ext cx="6475214" cy="1688554"/>
          </a:xfrm>
          <a:prstGeom prst="rect">
            <a:avLst/>
          </a:prstGeom>
          <a:noFill/>
          <a:ln/>
        </p:spPr>
        <p:txBody>
          <a:bodyPr wrap="none" lIns="0" tIns="0" rIns="0" bIns="0" rtlCol="0" anchor="t"/>
          <a:lstStyle/>
          <a:p>
            <a:pPr marL="342900" indent="-342900">
              <a:lnSpc>
                <a:spcPts val="2200"/>
              </a:lnSpc>
              <a:buSzPct val="100000"/>
              <a:buFont typeface="+mj-lt"/>
              <a:buAutoNum type="arabicPeriod"/>
            </a:pPr>
            <a:endParaRPr lang="en-US" sz="1100" dirty="0"/>
          </a:p>
          <a:p>
            <a:pPr marL="342900" indent="-342900">
              <a:lnSpc>
                <a:spcPts val="2200"/>
              </a:lnSpc>
              <a:buSzPct val="100000"/>
              <a:buFont typeface="+mj-lt"/>
              <a:buAutoNum type="arabicPeriod"/>
            </a:pPr>
            <a:endParaRPr lang="en-US" sz="1100" dirty="0"/>
          </a:p>
          <a:p>
            <a:pPr marL="342900" indent="-342900">
              <a:lnSpc>
                <a:spcPts val="2200"/>
              </a:lnSpc>
              <a:buSzPct val="100000"/>
              <a:buFont typeface="+mj-lt"/>
              <a:buAutoNum type="arabicPeriod"/>
            </a:pPr>
            <a:endParaRPr lang="en-US" sz="1100" dirty="0"/>
          </a:p>
          <a:p>
            <a:pPr marL="342900" indent="-342900" algn="l">
              <a:lnSpc>
                <a:spcPts val="2200"/>
              </a:lnSpc>
              <a:buSzPct val="100000"/>
              <a:buFont typeface="+mj-lt"/>
              <a:buAutoNum type="arabicPeriod"/>
            </a:pPr>
            <a:endParaRPr lang="en-US" sz="1100" dirty="0"/>
          </a:p>
        </p:txBody>
      </p:sp>
      <p:sp>
        <p:nvSpPr>
          <p:cNvPr id="22" name="TextBox 21">
            <a:extLst>
              <a:ext uri="{FF2B5EF4-FFF2-40B4-BE49-F238E27FC236}">
                <a16:creationId xmlns:a16="http://schemas.microsoft.com/office/drawing/2014/main" id="{63ACA860-40E1-62FF-3056-60E4EA5ADCEE}"/>
              </a:ext>
            </a:extLst>
          </p:cNvPr>
          <p:cNvSpPr txBox="1"/>
          <p:nvPr/>
        </p:nvSpPr>
        <p:spPr>
          <a:xfrm>
            <a:off x="763000" y="7411789"/>
            <a:ext cx="10886456" cy="568745"/>
          </a:xfrm>
          <a:prstGeom prst="rect">
            <a:avLst/>
          </a:prstGeom>
          <a:noFill/>
        </p:spPr>
        <p:txBody>
          <a:bodyPr wrap="square">
            <a:spAutoFit/>
          </a:bodyPr>
          <a:lstStyle/>
          <a:p>
            <a:pPr>
              <a:lnSpc>
                <a:spcPct val="200000"/>
              </a:lnSpc>
            </a:pPr>
            <a:r>
              <a:rPr lang="en-IL" dirty="0">
                <a:solidFill>
                  <a:schemeClr val="bg1"/>
                </a:solidFill>
              </a:rPr>
              <a:t>*BBD - </a:t>
            </a:r>
            <a:r>
              <a:rPr lang="en-US" sz="1800" dirty="0">
                <a:solidFill>
                  <a:schemeClr val="bg1"/>
                </a:solidFill>
              </a:rPr>
              <a:t>bone biparietal diameter</a:t>
            </a:r>
            <a:r>
              <a:rPr lang="en-IL" dirty="0">
                <a:solidFill>
                  <a:schemeClr val="bg1"/>
                </a:solidFill>
              </a:rPr>
              <a:t> </a:t>
            </a:r>
            <a:r>
              <a:rPr lang="en-IL" sz="1800" dirty="0">
                <a:solidFill>
                  <a:schemeClr val="bg1"/>
                </a:solidFill>
              </a:rPr>
              <a:t>, </a:t>
            </a:r>
            <a:r>
              <a:rPr lang="en-IL" dirty="0">
                <a:solidFill>
                  <a:schemeClr val="bg1"/>
                </a:solidFill>
              </a:rPr>
              <a:t>CBD - </a:t>
            </a:r>
            <a:r>
              <a:rPr lang="en-US" sz="1800" dirty="0">
                <a:solidFill>
                  <a:schemeClr val="bg1"/>
                </a:solidFill>
              </a:rPr>
              <a:t>cerebral biparietal diameter)</a:t>
            </a:r>
            <a:r>
              <a:rPr lang="en-IL" dirty="0">
                <a:solidFill>
                  <a:schemeClr val="bg1"/>
                </a:solidFill>
              </a:rPr>
              <a:t> TCD  - </a:t>
            </a:r>
            <a:r>
              <a:rPr lang="en-US" sz="1800" dirty="0" err="1">
                <a:solidFill>
                  <a:schemeClr val="bg1"/>
                </a:solidFill>
              </a:rPr>
              <a:t>transcerebellum</a:t>
            </a:r>
            <a:r>
              <a:rPr lang="en-US" sz="1800" dirty="0">
                <a:solidFill>
                  <a:schemeClr val="bg1"/>
                </a:solidFill>
              </a:rPr>
              <a:t> diameter</a:t>
            </a:r>
            <a:endParaRPr lang="en-IL"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A5EA0D-E789-D95F-B3D5-662A317D6210}"/>
            </a:ext>
          </a:extLst>
        </p:cNvPr>
        <p:cNvGrpSpPr/>
        <p:nvPr/>
      </p:nvGrpSpPr>
      <p:grpSpPr>
        <a:xfrm>
          <a:off x="0" y="0"/>
          <a:ext cx="0" cy="0"/>
          <a:chOff x="0" y="0"/>
          <a:chExt cx="0" cy="0"/>
        </a:xfrm>
      </p:grpSpPr>
      <p:pic>
        <p:nvPicPr>
          <p:cNvPr id="23" name="Image 5" descr="preencoded.png">
            <a:hlinkClick r:id="" action="ppaction://hlinkshowjump?jump=previousslide"/>
            <a:extLst>
              <a:ext uri="{FF2B5EF4-FFF2-40B4-BE49-F238E27FC236}">
                <a16:creationId xmlns:a16="http://schemas.microsoft.com/office/drawing/2014/main" id="{E829B105-B9AE-6E75-4EF5-AB3232F7D830}"/>
              </a:ext>
            </a:extLst>
          </p:cNvPr>
          <p:cNvPicPr>
            <a:picLocks noChangeAspect="1"/>
          </p:cNvPicPr>
          <p:nvPr/>
        </p:nvPicPr>
        <p:blipFill>
          <a:blip r:embed="rId3"/>
          <a:stretch>
            <a:fillRect/>
          </a:stretch>
        </p:blipFill>
        <p:spPr>
          <a:xfrm>
            <a:off x="0" y="0"/>
            <a:ext cx="14630400" cy="8238161"/>
          </a:xfrm>
          <a:prstGeom prst="rect">
            <a:avLst/>
          </a:prstGeom>
        </p:spPr>
      </p:pic>
    </p:spTree>
    <p:extLst>
      <p:ext uri="{BB962C8B-B14F-4D97-AF65-F5344CB8AC3E}">
        <p14:creationId xmlns:p14="http://schemas.microsoft.com/office/powerpoint/2010/main" val="858725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1503" y="464820"/>
            <a:ext cx="6970633" cy="497086"/>
          </a:xfrm>
          <a:prstGeom prst="rect">
            <a:avLst/>
          </a:prstGeom>
          <a:noFill/>
          <a:ln/>
        </p:spPr>
        <p:txBody>
          <a:bodyPr wrap="none" lIns="0" tIns="0" rIns="0" bIns="0" rtlCol="0" anchor="t"/>
          <a:lstStyle/>
          <a:p>
            <a:pPr marL="0" indent="0" algn="l">
              <a:lnSpc>
                <a:spcPts val="3900"/>
              </a:lnSpc>
              <a:buNone/>
            </a:pPr>
            <a:endParaRPr lang="en-US" sz="3100" dirty="0"/>
          </a:p>
        </p:txBody>
      </p:sp>
      <p:sp>
        <p:nvSpPr>
          <p:cNvPr id="3" name="Shape 1"/>
          <p:cNvSpPr/>
          <p:nvPr/>
        </p:nvSpPr>
        <p:spPr>
          <a:xfrm>
            <a:off x="1091574" y="1299924"/>
            <a:ext cx="13447395" cy="5743337"/>
          </a:xfrm>
          <a:prstGeom prst="roundRect">
            <a:avLst>
              <a:gd name="adj" fmla="val 1236"/>
            </a:avLst>
          </a:prstGeom>
          <a:noFill/>
          <a:ln w="7620">
            <a:solidFill>
              <a:srgbClr val="FFFFFF">
                <a:alpha val="24000"/>
              </a:srgbClr>
            </a:solidFill>
            <a:prstDash val="solid"/>
          </a:ln>
        </p:spPr>
        <p:txBody>
          <a:bodyPr/>
          <a:lstStyle/>
          <a:p>
            <a:endParaRPr lang="en-IL"/>
          </a:p>
        </p:txBody>
      </p:sp>
      <p:sp>
        <p:nvSpPr>
          <p:cNvPr id="4" name="Shape 2"/>
          <p:cNvSpPr/>
          <p:nvPr/>
        </p:nvSpPr>
        <p:spPr>
          <a:xfrm>
            <a:off x="1099194" y="1307544"/>
            <a:ext cx="13432155" cy="488394"/>
          </a:xfrm>
          <a:prstGeom prst="rect">
            <a:avLst/>
          </a:prstGeom>
          <a:solidFill>
            <a:srgbClr val="FFFFFF">
              <a:alpha val="4000"/>
            </a:srgbClr>
          </a:solidFill>
          <a:ln/>
        </p:spPr>
        <p:txBody>
          <a:bodyPr/>
          <a:lstStyle/>
          <a:p>
            <a:endParaRPr lang="en-IL" dirty="0"/>
          </a:p>
        </p:txBody>
      </p:sp>
      <p:sp>
        <p:nvSpPr>
          <p:cNvPr id="5" name="Text 3"/>
          <p:cNvSpPr/>
          <p:nvPr/>
        </p:nvSpPr>
        <p:spPr>
          <a:xfrm>
            <a:off x="1268381" y="1416487"/>
            <a:ext cx="3810119" cy="270510"/>
          </a:xfrm>
          <a:prstGeom prst="rect">
            <a:avLst/>
          </a:prstGeom>
          <a:noFill/>
          <a:ln/>
        </p:spPr>
        <p:txBody>
          <a:bodyPr wrap="none" lIns="0" tIns="0" rIns="0" bIns="0" rtlCol="0" anchor="t"/>
          <a:lstStyle/>
          <a:p>
            <a:pPr marL="0" indent="0" algn="l">
              <a:lnSpc>
                <a:spcPts val="2100"/>
              </a:lnSpc>
              <a:buNone/>
            </a:pPr>
            <a:r>
              <a:rPr lang="en-US" sz="1300" b="1" dirty="0">
                <a:solidFill>
                  <a:srgbClr val="E5E0DF"/>
                </a:solidFill>
                <a:latin typeface="Overpass" pitchFamily="34" charset="0"/>
                <a:ea typeface="Overpass" pitchFamily="34" charset="-122"/>
                <a:cs typeface="Overpass" pitchFamily="34" charset="-120"/>
              </a:rPr>
              <a:t>Stage</a:t>
            </a:r>
            <a:endParaRPr lang="en-US" sz="1300" dirty="0"/>
          </a:p>
        </p:txBody>
      </p:sp>
      <p:sp>
        <p:nvSpPr>
          <p:cNvPr id="6" name="Text 4"/>
          <p:cNvSpPr/>
          <p:nvPr/>
        </p:nvSpPr>
        <p:spPr>
          <a:xfrm>
            <a:off x="4291904" y="1416487"/>
            <a:ext cx="2742486" cy="270510"/>
          </a:xfrm>
          <a:prstGeom prst="rect">
            <a:avLst/>
          </a:prstGeom>
          <a:noFill/>
          <a:ln/>
        </p:spPr>
        <p:txBody>
          <a:bodyPr wrap="none" lIns="0" tIns="0" rIns="0" bIns="0" rtlCol="0" anchor="t"/>
          <a:lstStyle/>
          <a:p>
            <a:pPr marL="0" indent="0" algn="l">
              <a:lnSpc>
                <a:spcPts val="2100"/>
              </a:lnSpc>
              <a:buNone/>
            </a:pPr>
            <a:r>
              <a:rPr lang="en-US" sz="1300" b="1" dirty="0">
                <a:solidFill>
                  <a:srgbClr val="E5E0DF"/>
                </a:solidFill>
                <a:latin typeface="Overpass" pitchFamily="34" charset="0"/>
                <a:ea typeface="Overpass" pitchFamily="34" charset="-122"/>
                <a:cs typeface="Overpass" pitchFamily="34" charset="-120"/>
              </a:rPr>
              <a:t>Neural Network Type</a:t>
            </a:r>
            <a:endParaRPr lang="en-US" sz="1300" dirty="0"/>
          </a:p>
        </p:txBody>
      </p:sp>
      <p:sp>
        <p:nvSpPr>
          <p:cNvPr id="7" name="Text 5"/>
          <p:cNvSpPr/>
          <p:nvPr/>
        </p:nvSpPr>
        <p:spPr>
          <a:xfrm>
            <a:off x="8062087" y="1416487"/>
            <a:ext cx="2810947" cy="270510"/>
          </a:xfrm>
          <a:prstGeom prst="rect">
            <a:avLst/>
          </a:prstGeom>
          <a:noFill/>
          <a:ln/>
        </p:spPr>
        <p:txBody>
          <a:bodyPr wrap="none" lIns="0" tIns="0" rIns="0" bIns="0" rtlCol="0" anchor="t"/>
          <a:lstStyle/>
          <a:p>
            <a:pPr marL="0" indent="0" algn="l">
              <a:lnSpc>
                <a:spcPts val="2100"/>
              </a:lnSpc>
              <a:buNone/>
            </a:pPr>
            <a:r>
              <a:rPr lang="en-US" sz="1300" b="1" dirty="0">
                <a:solidFill>
                  <a:srgbClr val="E5E0DF"/>
                </a:solidFill>
                <a:latin typeface="Overpass" pitchFamily="34" charset="0"/>
                <a:ea typeface="Overpass" pitchFamily="34" charset="-122"/>
                <a:cs typeface="Overpass" pitchFamily="34" charset="-120"/>
              </a:rPr>
              <a:t>Training Data</a:t>
            </a:r>
            <a:endParaRPr lang="en-US" sz="1300" dirty="0"/>
          </a:p>
        </p:txBody>
      </p:sp>
      <p:sp>
        <p:nvSpPr>
          <p:cNvPr id="8" name="Text 6"/>
          <p:cNvSpPr/>
          <p:nvPr/>
        </p:nvSpPr>
        <p:spPr>
          <a:xfrm>
            <a:off x="11668491" y="1416487"/>
            <a:ext cx="2693908" cy="270510"/>
          </a:xfrm>
          <a:prstGeom prst="rect">
            <a:avLst/>
          </a:prstGeom>
          <a:noFill/>
          <a:ln/>
        </p:spPr>
        <p:txBody>
          <a:bodyPr wrap="none" lIns="0" tIns="0" rIns="0" bIns="0" rtlCol="0" anchor="t"/>
          <a:lstStyle/>
          <a:p>
            <a:pPr marL="0" indent="0" algn="l">
              <a:lnSpc>
                <a:spcPts val="2100"/>
              </a:lnSpc>
              <a:buNone/>
            </a:pPr>
            <a:r>
              <a:rPr lang="en-US" sz="1300" b="1" dirty="0">
                <a:solidFill>
                  <a:srgbClr val="E5E0DF"/>
                </a:solidFill>
                <a:latin typeface="Overpass" pitchFamily="34" charset="0"/>
                <a:ea typeface="Overpass" pitchFamily="34" charset="-122"/>
                <a:cs typeface="Overpass" pitchFamily="34" charset="-120"/>
              </a:rPr>
              <a:t>Accuracy Rate</a:t>
            </a:r>
            <a:endParaRPr lang="en-US" sz="1300" dirty="0"/>
          </a:p>
        </p:txBody>
      </p:sp>
      <p:sp>
        <p:nvSpPr>
          <p:cNvPr id="9" name="Shape 7"/>
          <p:cNvSpPr/>
          <p:nvPr/>
        </p:nvSpPr>
        <p:spPr>
          <a:xfrm>
            <a:off x="1099194" y="1795939"/>
            <a:ext cx="13432155" cy="1681639"/>
          </a:xfrm>
          <a:prstGeom prst="rect">
            <a:avLst/>
          </a:prstGeom>
          <a:solidFill>
            <a:srgbClr val="000000">
              <a:alpha val="4000"/>
            </a:srgbClr>
          </a:solidFill>
          <a:ln/>
        </p:spPr>
        <p:txBody>
          <a:bodyPr/>
          <a:lstStyle/>
          <a:p>
            <a:endParaRPr lang="en-IL"/>
          </a:p>
        </p:txBody>
      </p:sp>
      <p:sp>
        <p:nvSpPr>
          <p:cNvPr id="10" name="Text 8"/>
          <p:cNvSpPr/>
          <p:nvPr/>
        </p:nvSpPr>
        <p:spPr>
          <a:xfrm>
            <a:off x="1268381" y="1904881"/>
            <a:ext cx="3810119" cy="2705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1. ROI Detection</a:t>
            </a:r>
            <a:endParaRPr lang="en-US" sz="1300" dirty="0"/>
          </a:p>
        </p:txBody>
      </p:sp>
      <p:pic>
        <p:nvPicPr>
          <p:cNvPr id="11" name="Image 0" descr="preencoded.png"/>
          <p:cNvPicPr>
            <a:picLocks noChangeAspect="1"/>
          </p:cNvPicPr>
          <p:nvPr/>
        </p:nvPicPr>
        <p:blipFill>
          <a:blip r:embed="rId3"/>
          <a:stretch>
            <a:fillRect/>
          </a:stretch>
        </p:blipFill>
        <p:spPr>
          <a:xfrm>
            <a:off x="1268381" y="2276713"/>
            <a:ext cx="1025128" cy="1091922"/>
          </a:xfrm>
          <a:prstGeom prst="rect">
            <a:avLst/>
          </a:prstGeom>
        </p:spPr>
      </p:pic>
      <p:sp>
        <p:nvSpPr>
          <p:cNvPr id="12" name="Text 9"/>
          <p:cNvSpPr/>
          <p:nvPr/>
        </p:nvSpPr>
        <p:spPr>
          <a:xfrm>
            <a:off x="4291904" y="1904881"/>
            <a:ext cx="2742486" cy="2705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Anisotropic 3D U-Net classifier</a:t>
            </a:r>
            <a:endParaRPr lang="en-US" sz="1300" dirty="0"/>
          </a:p>
        </p:txBody>
      </p:sp>
      <p:sp>
        <p:nvSpPr>
          <p:cNvPr id="13" name="Text 10"/>
          <p:cNvSpPr/>
          <p:nvPr/>
        </p:nvSpPr>
        <p:spPr>
          <a:xfrm>
            <a:off x="8062087" y="1904881"/>
            <a:ext cx="2810947" cy="541020"/>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Trained on 6 annotated MRI volumes, validated on 29 volumes</a:t>
            </a:r>
            <a:endParaRPr lang="en-US" sz="1300" dirty="0"/>
          </a:p>
        </p:txBody>
      </p:sp>
      <p:sp>
        <p:nvSpPr>
          <p:cNvPr id="14" name="Text 11"/>
          <p:cNvSpPr/>
          <p:nvPr/>
        </p:nvSpPr>
        <p:spPr>
          <a:xfrm>
            <a:off x="11668491" y="1904881"/>
            <a:ext cx="2693908" cy="2705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100% ROI detection rate</a:t>
            </a:r>
            <a:endParaRPr lang="en-US" sz="1300" dirty="0"/>
          </a:p>
        </p:txBody>
      </p:sp>
      <p:sp>
        <p:nvSpPr>
          <p:cNvPr id="15" name="Shape 12"/>
          <p:cNvSpPr/>
          <p:nvPr/>
        </p:nvSpPr>
        <p:spPr>
          <a:xfrm>
            <a:off x="1099194" y="3477578"/>
            <a:ext cx="13432155" cy="1791652"/>
          </a:xfrm>
          <a:prstGeom prst="rect">
            <a:avLst/>
          </a:prstGeom>
          <a:solidFill>
            <a:srgbClr val="FFFFFF">
              <a:alpha val="4000"/>
            </a:srgbClr>
          </a:solidFill>
          <a:ln/>
        </p:spPr>
        <p:txBody>
          <a:bodyPr/>
          <a:lstStyle/>
          <a:p>
            <a:endParaRPr lang="en-IL"/>
          </a:p>
        </p:txBody>
      </p:sp>
      <p:sp>
        <p:nvSpPr>
          <p:cNvPr id="16" name="Text 13"/>
          <p:cNvSpPr/>
          <p:nvPr/>
        </p:nvSpPr>
        <p:spPr>
          <a:xfrm>
            <a:off x="1268381" y="3586520"/>
            <a:ext cx="3810119" cy="2705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2. Reference Slice Selection</a:t>
            </a:r>
            <a:endParaRPr lang="en-US" sz="1300" dirty="0"/>
          </a:p>
        </p:txBody>
      </p:sp>
      <p:pic>
        <p:nvPicPr>
          <p:cNvPr id="17" name="Image 1" descr="preencoded.png"/>
          <p:cNvPicPr>
            <a:picLocks noChangeAspect="1"/>
          </p:cNvPicPr>
          <p:nvPr/>
        </p:nvPicPr>
        <p:blipFill>
          <a:blip r:embed="rId4"/>
          <a:stretch>
            <a:fillRect/>
          </a:stretch>
        </p:blipFill>
        <p:spPr>
          <a:xfrm>
            <a:off x="1268381" y="3958352"/>
            <a:ext cx="1811774" cy="1201936"/>
          </a:xfrm>
          <a:prstGeom prst="rect">
            <a:avLst/>
          </a:prstGeom>
        </p:spPr>
      </p:pic>
      <p:sp>
        <p:nvSpPr>
          <p:cNvPr id="18" name="Text 14"/>
          <p:cNvSpPr/>
          <p:nvPr/>
        </p:nvSpPr>
        <p:spPr>
          <a:xfrm>
            <a:off x="4291904" y="3586520"/>
            <a:ext cx="2742486" cy="811530"/>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CNN Classifier – Modified version of ResNet50, pre-trained on ImageNet</a:t>
            </a:r>
            <a:endParaRPr lang="en-US" sz="1300" dirty="0"/>
          </a:p>
        </p:txBody>
      </p:sp>
      <p:sp>
        <p:nvSpPr>
          <p:cNvPr id="19" name="Text 15"/>
          <p:cNvSpPr/>
          <p:nvPr/>
        </p:nvSpPr>
        <p:spPr>
          <a:xfrm>
            <a:off x="8062087" y="3586520"/>
            <a:ext cx="2810947" cy="1082040"/>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49 volumes for training ,</a:t>
            </a:r>
          </a:p>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43 for validation for both the CBD/BBD and the TCD slice selection networks</a:t>
            </a:r>
            <a:endParaRPr lang="en-US" sz="1300" dirty="0"/>
          </a:p>
        </p:txBody>
      </p:sp>
      <p:sp>
        <p:nvSpPr>
          <p:cNvPr id="20" name="Text 16"/>
          <p:cNvSpPr/>
          <p:nvPr/>
        </p:nvSpPr>
        <p:spPr>
          <a:xfrm>
            <a:off x="11668491" y="3586520"/>
            <a:ext cx="2693908" cy="541020"/>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All networks tested achieved a mean difference of &lt; 1 slice</a:t>
            </a:r>
            <a:endParaRPr lang="en-US" sz="1300" dirty="0"/>
          </a:p>
        </p:txBody>
      </p:sp>
      <p:sp>
        <p:nvSpPr>
          <p:cNvPr id="21" name="Shape 17"/>
          <p:cNvSpPr/>
          <p:nvPr/>
        </p:nvSpPr>
        <p:spPr>
          <a:xfrm>
            <a:off x="1099194" y="5269230"/>
            <a:ext cx="13432155" cy="1766411"/>
          </a:xfrm>
          <a:prstGeom prst="rect">
            <a:avLst/>
          </a:prstGeom>
          <a:solidFill>
            <a:srgbClr val="000000">
              <a:alpha val="4000"/>
            </a:srgbClr>
          </a:solidFill>
          <a:ln/>
        </p:spPr>
        <p:txBody>
          <a:bodyPr/>
          <a:lstStyle/>
          <a:p>
            <a:endParaRPr lang="en-IL"/>
          </a:p>
        </p:txBody>
      </p:sp>
      <p:sp>
        <p:nvSpPr>
          <p:cNvPr id="22" name="Text 18"/>
          <p:cNvSpPr/>
          <p:nvPr/>
        </p:nvSpPr>
        <p:spPr>
          <a:xfrm>
            <a:off x="1268381" y="5378172"/>
            <a:ext cx="3810119" cy="270510"/>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3. Brain Structure Segmentation</a:t>
            </a:r>
            <a:endParaRPr lang="en-US" sz="1300" dirty="0"/>
          </a:p>
        </p:txBody>
      </p:sp>
      <p:pic>
        <p:nvPicPr>
          <p:cNvPr id="23" name="Image 2" descr="preencoded.png"/>
          <p:cNvPicPr>
            <a:picLocks noChangeAspect="1"/>
          </p:cNvPicPr>
          <p:nvPr/>
        </p:nvPicPr>
        <p:blipFill>
          <a:blip r:embed="rId5"/>
          <a:stretch>
            <a:fillRect/>
          </a:stretch>
        </p:blipFill>
        <p:spPr>
          <a:xfrm>
            <a:off x="1268381" y="5750004"/>
            <a:ext cx="1272659" cy="1176695"/>
          </a:xfrm>
          <a:prstGeom prst="rect">
            <a:avLst/>
          </a:prstGeom>
        </p:spPr>
      </p:pic>
      <p:sp>
        <p:nvSpPr>
          <p:cNvPr id="24" name="Text 19"/>
          <p:cNvSpPr/>
          <p:nvPr/>
        </p:nvSpPr>
        <p:spPr>
          <a:xfrm>
            <a:off x="4291904" y="5378172"/>
            <a:ext cx="2742486" cy="811530"/>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2D U-Net consisting of a Resnet34 encoder pre-trained on the ImageNet dataset</a:t>
            </a:r>
            <a:endParaRPr lang="en-US" sz="1300" dirty="0"/>
          </a:p>
        </p:txBody>
      </p:sp>
      <p:sp>
        <p:nvSpPr>
          <p:cNvPr id="25" name="Text 20"/>
          <p:cNvSpPr/>
          <p:nvPr/>
        </p:nvSpPr>
        <p:spPr>
          <a:xfrm>
            <a:off x="8062087" y="5378172"/>
            <a:ext cx="2810947" cy="541020"/>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1008 slices were used for training and 100 for testing</a:t>
            </a:r>
            <a:endParaRPr lang="en-US" sz="1300" dirty="0"/>
          </a:p>
        </p:txBody>
      </p:sp>
      <p:sp>
        <p:nvSpPr>
          <p:cNvPr id="26" name="Text 21"/>
          <p:cNvSpPr/>
          <p:nvPr/>
        </p:nvSpPr>
        <p:spPr>
          <a:xfrm>
            <a:off x="11668491" y="5711998"/>
            <a:ext cx="2693908" cy="216337"/>
          </a:xfrm>
          <a:prstGeom prst="rect">
            <a:avLst/>
          </a:prstGeom>
          <a:noFill/>
          <a:ln/>
        </p:spPr>
        <p:txBody>
          <a:bodyPr wrap="non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Right Hemisphere - 0.945</a:t>
            </a:r>
            <a:endParaRPr lang="en-US" sz="1050" dirty="0"/>
          </a:p>
        </p:txBody>
      </p:sp>
      <p:sp>
        <p:nvSpPr>
          <p:cNvPr id="27" name="Text 22"/>
          <p:cNvSpPr/>
          <p:nvPr/>
        </p:nvSpPr>
        <p:spPr>
          <a:xfrm>
            <a:off x="11668491" y="6029657"/>
            <a:ext cx="2693908" cy="216337"/>
          </a:xfrm>
          <a:prstGeom prst="rect">
            <a:avLst/>
          </a:prstGeom>
          <a:noFill/>
          <a:ln/>
        </p:spPr>
        <p:txBody>
          <a:bodyPr wrap="non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Left Hemisphere - 0.946</a:t>
            </a:r>
            <a:endParaRPr lang="en-US" sz="1050" dirty="0"/>
          </a:p>
        </p:txBody>
      </p:sp>
      <p:sp>
        <p:nvSpPr>
          <p:cNvPr id="28" name="Text 23"/>
          <p:cNvSpPr/>
          <p:nvPr/>
        </p:nvSpPr>
        <p:spPr>
          <a:xfrm>
            <a:off x="11668491" y="6347316"/>
            <a:ext cx="2693908" cy="216337"/>
          </a:xfrm>
          <a:prstGeom prst="rect">
            <a:avLst/>
          </a:prstGeom>
          <a:noFill/>
          <a:ln/>
        </p:spPr>
        <p:txBody>
          <a:bodyPr wrap="none" lIns="0" tIns="0" rIns="0" bIns="0" rtlCol="0" anchor="t"/>
          <a:lstStyle/>
          <a:p>
            <a:pPr marL="0" indent="0" algn="l">
              <a:lnSpc>
                <a:spcPts val="1700"/>
              </a:lnSpc>
              <a:buNone/>
            </a:pPr>
            <a:r>
              <a:rPr lang="en-US" sz="1050" dirty="0">
                <a:solidFill>
                  <a:srgbClr val="E5E0DF"/>
                </a:solidFill>
                <a:latin typeface="Overpass" pitchFamily="34" charset="0"/>
                <a:ea typeface="Overpass" pitchFamily="34" charset="-122"/>
                <a:cs typeface="Overpass" pitchFamily="34" charset="-120"/>
              </a:rPr>
              <a:t>Cerebellum - 0.851</a:t>
            </a:r>
            <a:endParaRPr lang="en-US" sz="1050" dirty="0"/>
          </a:p>
        </p:txBody>
      </p:sp>
      <p:sp>
        <p:nvSpPr>
          <p:cNvPr id="29" name="Text 24"/>
          <p:cNvSpPr/>
          <p:nvPr/>
        </p:nvSpPr>
        <p:spPr>
          <a:xfrm>
            <a:off x="11668491" y="5402232"/>
            <a:ext cx="2693908" cy="270510"/>
          </a:xfrm>
          <a:prstGeom prst="rect">
            <a:avLst/>
          </a:prstGeom>
          <a:noFill/>
          <a:ln/>
        </p:spPr>
        <p:txBody>
          <a:bodyPr wrap="none" lIns="0" tIns="0" rIns="0" bIns="0" rtlCol="0" anchor="t"/>
          <a:lstStyle/>
          <a:p>
            <a:pPr marL="0" indent="0" algn="l">
              <a:lnSpc>
                <a:spcPts val="2100"/>
              </a:lnSpc>
              <a:buNone/>
            </a:pPr>
            <a:r>
              <a:rPr lang="en-US" sz="1200" dirty="0">
                <a:solidFill>
                  <a:srgbClr val="E5E0DF"/>
                </a:solidFill>
                <a:latin typeface="Overpass" pitchFamily="34" charset="0"/>
                <a:ea typeface="Overpass" pitchFamily="34" charset="-122"/>
                <a:cs typeface="Overpass" pitchFamily="34" charset="-120"/>
              </a:rPr>
              <a:t>Accurate and reliable Scores:</a:t>
            </a:r>
            <a:endParaRPr lang="en-US" sz="1200" dirty="0"/>
          </a:p>
        </p:txBody>
      </p:sp>
      <p:sp>
        <p:nvSpPr>
          <p:cNvPr id="30" name="Text 25"/>
          <p:cNvSpPr/>
          <p:nvPr/>
        </p:nvSpPr>
        <p:spPr>
          <a:xfrm>
            <a:off x="591503" y="7233404"/>
            <a:ext cx="13447395" cy="541020"/>
          </a:xfrm>
          <a:prstGeom prst="rect">
            <a:avLst/>
          </a:prstGeom>
          <a:noFill/>
          <a:ln/>
        </p:spPr>
        <p:txBody>
          <a:bodyPr wrap="square" lIns="0" tIns="0" rIns="0" bIns="0" rtlCol="0" anchor="t"/>
          <a:lstStyle/>
          <a:p>
            <a:pPr marL="0" indent="0" algn="l">
              <a:lnSpc>
                <a:spcPts val="2100"/>
              </a:lnSpc>
              <a:buNone/>
            </a:pPr>
            <a:r>
              <a:rPr lang="en-US" sz="1300" b="1" dirty="0">
                <a:solidFill>
                  <a:srgbClr val="E5E0DF"/>
                </a:solidFill>
                <a:latin typeface="Overpass" pitchFamily="34" charset="0"/>
                <a:ea typeface="Overpass" pitchFamily="34" charset="-122"/>
                <a:cs typeface="Overpass" pitchFamily="34" charset="-120"/>
              </a:rPr>
              <a:t>*The MSL and Orientation Computation and the Linear CBD, BBD and TCD measurements computation stages does not use a neural network. Instead, it uses a classical image processing and geometry-based approach.</a:t>
            </a:r>
            <a:endParaRPr lang="en-US" sz="1300" dirty="0"/>
          </a:p>
        </p:txBody>
      </p:sp>
      <p:pic>
        <p:nvPicPr>
          <p:cNvPr id="31" name="Image 0" descr="preencoded.png">
            <a:extLst>
              <a:ext uri="{FF2B5EF4-FFF2-40B4-BE49-F238E27FC236}">
                <a16:creationId xmlns:a16="http://schemas.microsoft.com/office/drawing/2014/main" id="{AC17627B-DA23-A9EF-0FF5-BDF00C994E04}"/>
              </a:ext>
            </a:extLst>
          </p:cNvPr>
          <p:cNvPicPr>
            <a:picLocks noChangeAspect="1"/>
          </p:cNvPicPr>
          <p:nvPr/>
        </p:nvPicPr>
        <p:blipFill>
          <a:blip r:embed="rId6"/>
          <a:stretch>
            <a:fillRect/>
          </a:stretch>
        </p:blipFill>
        <p:spPr>
          <a:xfrm>
            <a:off x="105079" y="2018756"/>
            <a:ext cx="889873" cy="1080135"/>
          </a:xfrm>
          <a:prstGeom prst="rect">
            <a:avLst/>
          </a:prstGeom>
        </p:spPr>
      </p:pic>
      <p:pic>
        <p:nvPicPr>
          <p:cNvPr id="32" name="Image 1" descr="preencoded.png">
            <a:extLst>
              <a:ext uri="{FF2B5EF4-FFF2-40B4-BE49-F238E27FC236}">
                <a16:creationId xmlns:a16="http://schemas.microsoft.com/office/drawing/2014/main" id="{0D9776C0-1ABC-829B-B642-E256D402DA82}"/>
              </a:ext>
            </a:extLst>
          </p:cNvPr>
          <p:cNvPicPr>
            <a:picLocks noChangeAspect="1"/>
          </p:cNvPicPr>
          <p:nvPr/>
        </p:nvPicPr>
        <p:blipFill>
          <a:blip r:embed="rId7"/>
          <a:stretch>
            <a:fillRect/>
          </a:stretch>
        </p:blipFill>
        <p:spPr>
          <a:xfrm>
            <a:off x="91431" y="3690937"/>
            <a:ext cx="889873" cy="1364933"/>
          </a:xfrm>
          <a:prstGeom prst="rect">
            <a:avLst/>
          </a:prstGeom>
        </p:spPr>
      </p:pic>
      <p:pic>
        <p:nvPicPr>
          <p:cNvPr id="33" name="Image 2" descr="preencoded.png">
            <a:extLst>
              <a:ext uri="{FF2B5EF4-FFF2-40B4-BE49-F238E27FC236}">
                <a16:creationId xmlns:a16="http://schemas.microsoft.com/office/drawing/2014/main" id="{87596F8D-98FF-FB66-7759-918831A065CF}"/>
              </a:ext>
            </a:extLst>
          </p:cNvPr>
          <p:cNvPicPr>
            <a:picLocks noChangeAspect="1"/>
          </p:cNvPicPr>
          <p:nvPr/>
        </p:nvPicPr>
        <p:blipFill>
          <a:blip r:embed="rId8"/>
          <a:stretch>
            <a:fillRect/>
          </a:stretch>
        </p:blipFill>
        <p:spPr>
          <a:xfrm>
            <a:off x="91431" y="5695831"/>
            <a:ext cx="889873" cy="1080135"/>
          </a:xfrm>
          <a:prstGeom prst="rect">
            <a:avLst/>
          </a:prstGeom>
        </p:spPr>
      </p:pic>
      <p:sp>
        <p:nvSpPr>
          <p:cNvPr id="34" name="Text 0">
            <a:extLst>
              <a:ext uri="{FF2B5EF4-FFF2-40B4-BE49-F238E27FC236}">
                <a16:creationId xmlns:a16="http://schemas.microsoft.com/office/drawing/2014/main" id="{05F6D2B8-CC66-2E23-5F8C-94ADA0B82C6F}"/>
              </a:ext>
            </a:extLst>
          </p:cNvPr>
          <p:cNvSpPr/>
          <p:nvPr/>
        </p:nvSpPr>
        <p:spPr>
          <a:xfrm>
            <a:off x="727018" y="688926"/>
            <a:ext cx="10666697" cy="1270635"/>
          </a:xfrm>
          <a:prstGeom prst="rect">
            <a:avLst/>
          </a:prstGeom>
          <a:noFill/>
          <a:ln/>
        </p:spPr>
        <p:txBody>
          <a:bodyPr wrap="square" lIns="0" tIns="0" rIns="0" bIns="0" rtlCol="0" anchor="t"/>
          <a:lstStyle/>
          <a:p>
            <a:pPr>
              <a:lnSpc>
                <a:spcPts val="3900"/>
              </a:lnSpc>
            </a:pPr>
            <a:r>
              <a:rPr lang="en-US" sz="4400" b="1" dirty="0">
                <a:solidFill>
                  <a:srgbClr val="FFFFFF"/>
                </a:solidFill>
                <a:latin typeface="Overpass Bold" pitchFamily="34" charset="0"/>
                <a:ea typeface="Overpass Bold" pitchFamily="34" charset="-122"/>
                <a:cs typeface="Overpass Bold" pitchFamily="34" charset="-120"/>
              </a:rPr>
              <a:t>Neural Networks (1-3)</a:t>
            </a:r>
            <a:endParaRPr lang="en-US" sz="4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B76390-CE9B-1924-4854-EE90F95AC76E}"/>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543E3E21-773F-BF0C-9D15-84FD245913FE}"/>
              </a:ext>
            </a:extLst>
          </p:cNvPr>
          <p:cNvSpPr/>
          <p:nvPr/>
        </p:nvSpPr>
        <p:spPr>
          <a:xfrm>
            <a:off x="1322103" y="688926"/>
            <a:ext cx="12811808" cy="1270635"/>
          </a:xfrm>
          <a:prstGeom prst="rect">
            <a:avLst/>
          </a:prstGeom>
          <a:noFill/>
          <a:ln/>
        </p:spPr>
        <p:txBody>
          <a:bodyPr wrap="square" lIns="0" tIns="0" rIns="0" bIns="0" rtlCol="0" anchor="t"/>
          <a:lstStyle/>
          <a:p>
            <a:pPr>
              <a:lnSpc>
                <a:spcPts val="3900"/>
              </a:lnSpc>
            </a:pPr>
            <a:r>
              <a:rPr lang="en-US" sz="4400" b="1" dirty="0">
                <a:solidFill>
                  <a:srgbClr val="FFFFFF"/>
                </a:solidFill>
                <a:latin typeface="Overpass Bold" pitchFamily="34" charset="0"/>
                <a:ea typeface="Overpass Bold" pitchFamily="34" charset="-122"/>
                <a:cs typeface="Overpass Bold" pitchFamily="34" charset="-120"/>
              </a:rPr>
              <a:t>ROI Detection - </a:t>
            </a:r>
            <a:r>
              <a:rPr lang="en-US" sz="4400" dirty="0">
                <a:solidFill>
                  <a:srgbClr val="E5E0DF"/>
                </a:solidFill>
                <a:latin typeface="Overpass" pitchFamily="34" charset="0"/>
                <a:ea typeface="Overpass" pitchFamily="34" charset="-122"/>
                <a:cs typeface="Overpass" pitchFamily="34" charset="-120"/>
              </a:rPr>
              <a:t>Anisotropic 3D U-Net classifier</a:t>
            </a:r>
            <a:endParaRPr lang="en-US" sz="4400" dirty="0"/>
          </a:p>
        </p:txBody>
      </p:sp>
      <p:sp>
        <p:nvSpPr>
          <p:cNvPr id="41" name="תיבת טקסט 40">
            <a:extLst>
              <a:ext uri="{FF2B5EF4-FFF2-40B4-BE49-F238E27FC236}">
                <a16:creationId xmlns:a16="http://schemas.microsoft.com/office/drawing/2014/main" id="{F3FE59C8-D7F9-3D72-DF00-9713F5BDDE59}"/>
              </a:ext>
            </a:extLst>
          </p:cNvPr>
          <p:cNvSpPr txBox="1"/>
          <p:nvPr/>
        </p:nvSpPr>
        <p:spPr>
          <a:xfrm>
            <a:off x="496490" y="1494865"/>
            <a:ext cx="9663510" cy="6863417"/>
          </a:xfrm>
          <a:prstGeom prst="rect">
            <a:avLst/>
          </a:prstGeom>
          <a:noFill/>
        </p:spPr>
        <p:txBody>
          <a:bodyPr wrap="square" rtlCol="1">
            <a:spAutoFit/>
          </a:bodyPr>
          <a:lstStyle/>
          <a:p>
            <a:r>
              <a:rPr lang="en-US" sz="2800" b="1" dirty="0">
                <a:solidFill>
                  <a:schemeClr val="bg1"/>
                </a:solidFill>
              </a:rPr>
              <a:t>What is it?</a:t>
            </a:r>
            <a:endParaRPr lang="en-US" sz="2800" dirty="0">
              <a:solidFill>
                <a:schemeClr val="bg1"/>
              </a:solidFill>
            </a:endParaRPr>
          </a:p>
          <a:p>
            <a:r>
              <a:rPr lang="en-US" sz="2000" dirty="0">
                <a:solidFill>
                  <a:schemeClr val="bg1"/>
                </a:solidFill>
              </a:rPr>
              <a:t>A variant of the standard U-Net architecture, designed for 3D medical images.</a:t>
            </a:r>
          </a:p>
          <a:p>
            <a:r>
              <a:rPr lang="en-US" sz="2000" dirty="0">
                <a:solidFill>
                  <a:schemeClr val="bg1"/>
                </a:solidFill>
              </a:rPr>
              <a:t>“Anisotropic” means it uses different resolutions or kernel sizes in different spatial directions, which is ideal for MRI scans that may have higher in-plane resolution but thicker slices.</a:t>
            </a:r>
          </a:p>
          <a:p>
            <a:endParaRPr lang="en-US" sz="2800" dirty="0">
              <a:solidFill>
                <a:schemeClr val="bg1"/>
              </a:solidFill>
            </a:endParaRPr>
          </a:p>
          <a:p>
            <a:r>
              <a:rPr lang="en-US" sz="2800" b="1" dirty="0">
                <a:solidFill>
                  <a:schemeClr val="bg1"/>
                </a:solidFill>
              </a:rPr>
              <a:t>How does it work?</a:t>
            </a:r>
            <a:endParaRPr lang="en-US" sz="2800" dirty="0">
              <a:solidFill>
                <a:schemeClr val="bg1"/>
              </a:solidFill>
            </a:endParaRPr>
          </a:p>
          <a:p>
            <a:r>
              <a:rPr lang="en-US" sz="2000" dirty="0">
                <a:solidFill>
                  <a:schemeClr val="bg1"/>
                </a:solidFill>
              </a:rPr>
              <a:t>The network receives a </a:t>
            </a:r>
            <a:r>
              <a:rPr lang="en-US" sz="2000" dirty="0" err="1">
                <a:solidFill>
                  <a:schemeClr val="bg1"/>
                </a:solidFill>
              </a:rPr>
              <a:t>downsampled</a:t>
            </a:r>
            <a:r>
              <a:rPr lang="en-US" sz="2000" dirty="0">
                <a:solidFill>
                  <a:schemeClr val="bg1"/>
                </a:solidFill>
              </a:rPr>
              <a:t> version of the full MRI scan as input.</a:t>
            </a:r>
          </a:p>
          <a:p>
            <a:r>
              <a:rPr lang="en-US" sz="2000" dirty="0">
                <a:solidFill>
                  <a:schemeClr val="bg1"/>
                </a:solidFill>
              </a:rPr>
              <a:t>It outputs a probability map highlighting the location of the fetal brain within the larger abdominal scan.</a:t>
            </a:r>
          </a:p>
          <a:p>
            <a:r>
              <a:rPr lang="en-US" sz="2000" dirty="0">
                <a:solidFill>
                  <a:schemeClr val="bg1"/>
                </a:solidFill>
              </a:rPr>
              <a:t>From this, a tight 3D bounding box (“region of interest,” ROI) is extracted to focus all subsequent processing on the brain only.</a:t>
            </a:r>
          </a:p>
          <a:p>
            <a:endParaRPr lang="en-US" sz="2000" dirty="0">
              <a:solidFill>
                <a:schemeClr val="bg1"/>
              </a:solidFill>
            </a:endParaRPr>
          </a:p>
          <a:p>
            <a:endParaRPr lang="en-US" sz="2000" dirty="0">
              <a:solidFill>
                <a:schemeClr val="bg1"/>
              </a:solidFill>
            </a:endParaRPr>
          </a:p>
          <a:p>
            <a:r>
              <a:rPr lang="en-US" sz="2800" b="1" dirty="0">
                <a:solidFill>
                  <a:schemeClr val="bg1"/>
                </a:solidFill>
              </a:rPr>
              <a:t>Why is it used here?</a:t>
            </a:r>
            <a:endParaRPr lang="en-US" sz="2800" dirty="0">
              <a:solidFill>
                <a:schemeClr val="bg1"/>
              </a:solidFill>
            </a:endParaRPr>
          </a:p>
          <a:p>
            <a:r>
              <a:rPr lang="en-US" sz="2000" dirty="0">
                <a:solidFill>
                  <a:schemeClr val="bg1"/>
                </a:solidFill>
              </a:rPr>
              <a:t>It quickly and accurately identifies the brain region with minimal training data (100% detection rate with just a handful of annotated volumes).</a:t>
            </a:r>
          </a:p>
          <a:p>
            <a:r>
              <a:rPr lang="en-US" sz="2000" dirty="0">
                <a:solidFill>
                  <a:schemeClr val="bg1"/>
                </a:solidFill>
              </a:rPr>
              <a:t>Reduces the amount of data to process, and helps downstream models focus only on the relevant anatomy.</a:t>
            </a:r>
          </a:p>
          <a:p>
            <a:endParaRPr lang="he-IL" sz="2800" dirty="0">
              <a:solidFill>
                <a:schemeClr val="bg1"/>
              </a:solidFill>
            </a:endParaRPr>
          </a:p>
        </p:txBody>
      </p:sp>
      <p:pic>
        <p:nvPicPr>
          <p:cNvPr id="2" name="Image 1" descr="preencoded.png">
            <a:extLst>
              <a:ext uri="{FF2B5EF4-FFF2-40B4-BE49-F238E27FC236}">
                <a16:creationId xmlns:a16="http://schemas.microsoft.com/office/drawing/2014/main" id="{1471261E-6F9A-35F8-163B-600616D1DF72}"/>
              </a:ext>
            </a:extLst>
          </p:cNvPr>
          <p:cNvPicPr>
            <a:picLocks noChangeAspect="1"/>
          </p:cNvPicPr>
          <p:nvPr/>
        </p:nvPicPr>
        <p:blipFill>
          <a:blip r:embed="rId3"/>
          <a:stretch>
            <a:fillRect/>
          </a:stretch>
        </p:blipFill>
        <p:spPr>
          <a:xfrm>
            <a:off x="10611990" y="3408082"/>
            <a:ext cx="3521920" cy="2336452"/>
          </a:xfrm>
          <a:prstGeom prst="rect">
            <a:avLst/>
          </a:prstGeom>
        </p:spPr>
      </p:pic>
      <p:pic>
        <p:nvPicPr>
          <p:cNvPr id="3" name="Image 1" descr="preencoded.png">
            <a:extLst>
              <a:ext uri="{FF2B5EF4-FFF2-40B4-BE49-F238E27FC236}">
                <a16:creationId xmlns:a16="http://schemas.microsoft.com/office/drawing/2014/main" id="{3854E164-F47D-3DB2-2533-CA104BF1196A}"/>
              </a:ext>
            </a:extLst>
          </p:cNvPr>
          <p:cNvPicPr>
            <a:picLocks noChangeAspect="1"/>
          </p:cNvPicPr>
          <p:nvPr/>
        </p:nvPicPr>
        <p:blipFill>
          <a:blip r:embed="rId4"/>
          <a:stretch>
            <a:fillRect/>
          </a:stretch>
        </p:blipFill>
        <p:spPr>
          <a:xfrm>
            <a:off x="232228" y="333129"/>
            <a:ext cx="889873" cy="973154"/>
          </a:xfrm>
          <a:prstGeom prst="rect">
            <a:avLst/>
          </a:prstGeom>
        </p:spPr>
      </p:pic>
    </p:spTree>
    <p:extLst>
      <p:ext uri="{BB962C8B-B14F-4D97-AF65-F5344CB8AC3E}">
        <p14:creationId xmlns:p14="http://schemas.microsoft.com/office/powerpoint/2010/main" val="169635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C0FB43-D1E3-C741-839C-705A8DB0C92A}"/>
            </a:ext>
          </a:extLst>
        </p:cNvPr>
        <p:cNvGrpSpPr/>
        <p:nvPr/>
      </p:nvGrpSpPr>
      <p:grpSpPr>
        <a:xfrm>
          <a:off x="0" y="0"/>
          <a:ext cx="0" cy="0"/>
          <a:chOff x="0" y="0"/>
          <a:chExt cx="0" cy="0"/>
        </a:xfrm>
      </p:grpSpPr>
      <p:pic>
        <p:nvPicPr>
          <p:cNvPr id="11" name="Image 0" descr="preencoded.png">
            <a:extLst>
              <a:ext uri="{FF2B5EF4-FFF2-40B4-BE49-F238E27FC236}">
                <a16:creationId xmlns:a16="http://schemas.microsoft.com/office/drawing/2014/main" id="{89A61182-35DC-2B6F-EF1A-0A6001942068}"/>
              </a:ext>
            </a:extLst>
          </p:cNvPr>
          <p:cNvPicPr>
            <a:picLocks noChangeAspect="1"/>
          </p:cNvPicPr>
          <p:nvPr/>
        </p:nvPicPr>
        <p:blipFill>
          <a:blip r:embed="rId3"/>
          <a:stretch>
            <a:fillRect/>
          </a:stretch>
        </p:blipFill>
        <p:spPr>
          <a:xfrm>
            <a:off x="11115054" y="2725852"/>
            <a:ext cx="2951039" cy="3143319"/>
          </a:xfrm>
          <a:prstGeom prst="rect">
            <a:avLst/>
          </a:prstGeom>
        </p:spPr>
      </p:pic>
      <p:pic>
        <p:nvPicPr>
          <p:cNvPr id="31" name="Image 0" descr="preencoded.png">
            <a:extLst>
              <a:ext uri="{FF2B5EF4-FFF2-40B4-BE49-F238E27FC236}">
                <a16:creationId xmlns:a16="http://schemas.microsoft.com/office/drawing/2014/main" id="{36191A22-8B7A-8615-C8A1-4401956169EC}"/>
              </a:ext>
            </a:extLst>
          </p:cNvPr>
          <p:cNvPicPr>
            <a:picLocks noChangeAspect="1"/>
          </p:cNvPicPr>
          <p:nvPr/>
        </p:nvPicPr>
        <p:blipFill>
          <a:blip r:embed="rId4"/>
          <a:stretch>
            <a:fillRect/>
          </a:stretch>
        </p:blipFill>
        <p:spPr>
          <a:xfrm>
            <a:off x="163135" y="393157"/>
            <a:ext cx="889873" cy="1080135"/>
          </a:xfrm>
          <a:prstGeom prst="rect">
            <a:avLst/>
          </a:prstGeom>
        </p:spPr>
      </p:pic>
      <p:sp>
        <p:nvSpPr>
          <p:cNvPr id="34" name="Text 0">
            <a:extLst>
              <a:ext uri="{FF2B5EF4-FFF2-40B4-BE49-F238E27FC236}">
                <a16:creationId xmlns:a16="http://schemas.microsoft.com/office/drawing/2014/main" id="{DB0ED88B-8623-1EB7-4361-6217A1581895}"/>
              </a:ext>
            </a:extLst>
          </p:cNvPr>
          <p:cNvSpPr/>
          <p:nvPr/>
        </p:nvSpPr>
        <p:spPr>
          <a:xfrm>
            <a:off x="1322103" y="688926"/>
            <a:ext cx="12811808" cy="1270635"/>
          </a:xfrm>
          <a:prstGeom prst="rect">
            <a:avLst/>
          </a:prstGeom>
          <a:noFill/>
          <a:ln/>
        </p:spPr>
        <p:txBody>
          <a:bodyPr wrap="square" lIns="0" tIns="0" rIns="0" bIns="0" rtlCol="0" anchor="t"/>
          <a:lstStyle/>
          <a:p>
            <a:pPr>
              <a:lnSpc>
                <a:spcPts val="3900"/>
              </a:lnSpc>
            </a:pPr>
            <a:r>
              <a:rPr lang="en-US" sz="4400" b="1" dirty="0">
                <a:solidFill>
                  <a:srgbClr val="FFFFFF"/>
                </a:solidFill>
                <a:latin typeface="Overpass Bold" pitchFamily="34" charset="0"/>
                <a:ea typeface="Overpass Bold" pitchFamily="34" charset="-122"/>
                <a:cs typeface="Overpass Bold" pitchFamily="34" charset="-120"/>
              </a:rPr>
              <a:t>Slice Selection - </a:t>
            </a:r>
            <a:r>
              <a:rPr lang="en-US" sz="3600" dirty="0">
                <a:solidFill>
                  <a:srgbClr val="E5E0DF"/>
                </a:solidFill>
                <a:latin typeface="Overpass" pitchFamily="34" charset="0"/>
                <a:ea typeface="Overpass" pitchFamily="34" charset="-122"/>
                <a:cs typeface="Overpass" pitchFamily="34" charset="-120"/>
              </a:rPr>
              <a:t>Modified ResNet50, pre-trained ImageNet</a:t>
            </a:r>
            <a:endParaRPr lang="en-US" sz="4400" dirty="0"/>
          </a:p>
        </p:txBody>
      </p:sp>
      <p:sp>
        <p:nvSpPr>
          <p:cNvPr id="41" name="תיבת טקסט 40">
            <a:extLst>
              <a:ext uri="{FF2B5EF4-FFF2-40B4-BE49-F238E27FC236}">
                <a16:creationId xmlns:a16="http://schemas.microsoft.com/office/drawing/2014/main" id="{D4855105-03C5-3F7C-17BC-3907F2E20922}"/>
              </a:ext>
            </a:extLst>
          </p:cNvPr>
          <p:cNvSpPr txBox="1"/>
          <p:nvPr/>
        </p:nvSpPr>
        <p:spPr>
          <a:xfrm>
            <a:off x="496490" y="1494865"/>
            <a:ext cx="9663510" cy="6247864"/>
          </a:xfrm>
          <a:prstGeom prst="rect">
            <a:avLst/>
          </a:prstGeom>
          <a:noFill/>
        </p:spPr>
        <p:txBody>
          <a:bodyPr wrap="square" rtlCol="1">
            <a:spAutoFit/>
          </a:bodyPr>
          <a:lstStyle/>
          <a:p>
            <a:r>
              <a:rPr lang="en-US" sz="2800" b="1" dirty="0">
                <a:solidFill>
                  <a:schemeClr val="bg1"/>
                </a:solidFill>
              </a:rPr>
              <a:t>What is it?</a:t>
            </a:r>
          </a:p>
          <a:p>
            <a:r>
              <a:rPr lang="en-US" sz="2000" dirty="0">
                <a:solidFill>
                  <a:schemeClr val="bg1"/>
                </a:solidFill>
              </a:rPr>
              <a:t>A Convolutional Neural Network classifier, based on the ResNet50 architecture (a deep residual network widely used in image recognition).</a:t>
            </a:r>
          </a:p>
          <a:p>
            <a:r>
              <a:rPr lang="en-US" sz="2000" dirty="0">
                <a:solidFill>
                  <a:schemeClr val="bg1"/>
                </a:solidFill>
              </a:rPr>
              <a:t>Pre-trained on ImageNet for robust feature extraction, then fine-tuned for the specific task of selecting key MRI slices.</a:t>
            </a:r>
          </a:p>
          <a:p>
            <a:endParaRPr lang="en-US" sz="2800" b="1" dirty="0">
              <a:solidFill>
                <a:schemeClr val="bg1"/>
              </a:solidFill>
            </a:endParaRPr>
          </a:p>
          <a:p>
            <a:r>
              <a:rPr lang="en-US" sz="2800" b="1" dirty="0">
                <a:solidFill>
                  <a:schemeClr val="bg1"/>
                </a:solidFill>
              </a:rPr>
              <a:t>How does it work?</a:t>
            </a:r>
          </a:p>
          <a:p>
            <a:r>
              <a:rPr lang="en-US" sz="2000" dirty="0">
                <a:solidFill>
                  <a:schemeClr val="bg1"/>
                </a:solidFill>
              </a:rPr>
              <a:t>For each MRI scan, the model predicts the probability of each slice being the “reference slice” required for measurement (CBD/BBD or TCD).It is trained as a binary classifier—each slice is labeled as reference or not.</a:t>
            </a:r>
          </a:p>
          <a:p>
            <a:r>
              <a:rPr lang="en-US" sz="2000" dirty="0">
                <a:solidFill>
                  <a:schemeClr val="bg1"/>
                </a:solidFill>
              </a:rPr>
              <a:t>Data augmentations (cropping, rotation, flips) are used during training for better generalization.</a:t>
            </a:r>
          </a:p>
          <a:p>
            <a:endParaRPr lang="en-US" sz="2800" b="1" dirty="0">
              <a:solidFill>
                <a:schemeClr val="bg1"/>
              </a:solidFill>
            </a:endParaRPr>
          </a:p>
          <a:p>
            <a:r>
              <a:rPr lang="en-US" sz="2800" b="1" dirty="0">
                <a:solidFill>
                  <a:schemeClr val="bg1"/>
                </a:solidFill>
              </a:rPr>
              <a:t>Why is it used here?</a:t>
            </a:r>
          </a:p>
          <a:p>
            <a:r>
              <a:rPr lang="en-US" sz="2000" dirty="0">
                <a:solidFill>
                  <a:schemeClr val="bg1"/>
                </a:solidFill>
              </a:rPr>
              <a:t>Automates what radiologists do: selecting the optimal anatomical plane for accurate measurement.</a:t>
            </a:r>
          </a:p>
          <a:p>
            <a:r>
              <a:rPr lang="en-US" sz="2000" dirty="0">
                <a:solidFill>
                  <a:schemeClr val="bg1"/>
                </a:solidFill>
              </a:rPr>
              <a:t>Consistently chooses the correct slice (mean error less than one slice) even across varying brain orientations and scan protocols.</a:t>
            </a:r>
            <a:endParaRPr lang="he-IL" sz="2800" dirty="0">
              <a:solidFill>
                <a:schemeClr val="bg1"/>
              </a:solidFill>
            </a:endParaRPr>
          </a:p>
        </p:txBody>
      </p:sp>
    </p:spTree>
    <p:extLst>
      <p:ext uri="{BB962C8B-B14F-4D97-AF65-F5344CB8AC3E}">
        <p14:creationId xmlns:p14="http://schemas.microsoft.com/office/powerpoint/2010/main" val="11003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6268</TotalTime>
  <Words>3802</Words>
  <Application>Microsoft Office PowerPoint</Application>
  <PresentationFormat>מותאם אישית</PresentationFormat>
  <Paragraphs>351</Paragraphs>
  <Slides>20</Slides>
  <Notes>17</Notes>
  <HiddenSlides>8</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20</vt:i4>
      </vt:variant>
    </vt:vector>
  </HeadingPairs>
  <TitlesOfParts>
    <vt:vector size="25" baseType="lpstr">
      <vt:lpstr>Overpass Bold</vt:lpstr>
      <vt:lpstr>Overpass</vt:lpstr>
      <vt:lpstr>PPMori, sans-serif Medium</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jonathan lautman</cp:lastModifiedBy>
  <cp:revision>20</cp:revision>
  <dcterms:created xsi:type="dcterms:W3CDTF">2025-06-01T12:28:42Z</dcterms:created>
  <dcterms:modified xsi:type="dcterms:W3CDTF">2025-06-09T08:30:55Z</dcterms:modified>
</cp:coreProperties>
</file>